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866" r:id="rId2"/>
    <p:sldMasterId id="2147483879" r:id="rId3"/>
  </p:sldMasterIdLst>
  <p:notesMasterIdLst>
    <p:notesMasterId r:id="rId35"/>
  </p:notesMasterIdLst>
  <p:handoutMasterIdLst>
    <p:handoutMasterId r:id="rId36"/>
  </p:handoutMasterIdLst>
  <p:sldIdLst>
    <p:sldId id="256" r:id="rId4"/>
    <p:sldId id="356" r:id="rId5"/>
    <p:sldId id="336" r:id="rId6"/>
    <p:sldId id="330" r:id="rId7"/>
    <p:sldId id="359" r:id="rId8"/>
    <p:sldId id="358" r:id="rId9"/>
    <p:sldId id="346" r:id="rId10"/>
    <p:sldId id="329" r:id="rId11"/>
    <p:sldId id="353" r:id="rId12"/>
    <p:sldId id="355" r:id="rId13"/>
    <p:sldId id="357" r:id="rId14"/>
    <p:sldId id="332" r:id="rId15"/>
    <p:sldId id="351" r:id="rId16"/>
    <p:sldId id="352" r:id="rId17"/>
    <p:sldId id="360" r:id="rId18"/>
    <p:sldId id="337" r:id="rId19"/>
    <p:sldId id="342" r:id="rId20"/>
    <p:sldId id="344" r:id="rId21"/>
    <p:sldId id="343" r:id="rId22"/>
    <p:sldId id="349" r:id="rId23"/>
    <p:sldId id="348" r:id="rId24"/>
    <p:sldId id="350" r:id="rId25"/>
    <p:sldId id="347" r:id="rId26"/>
    <p:sldId id="333" r:id="rId27"/>
    <p:sldId id="327" r:id="rId28"/>
    <p:sldId id="328" r:id="rId29"/>
    <p:sldId id="261" r:id="rId30"/>
    <p:sldId id="338" r:id="rId31"/>
    <p:sldId id="339" r:id="rId32"/>
    <p:sldId id="340" r:id="rId33"/>
    <p:sldId id="335" r:id="rId34"/>
  </p:sldIdLst>
  <p:sldSz cx="9144000" cy="6858000" type="screen4x3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47FC32-6F43-455B-A0CA-6DC2B669A850}">
          <p14:sldIdLst>
            <p14:sldId id="256"/>
            <p14:sldId id="356"/>
            <p14:sldId id="336"/>
            <p14:sldId id="330"/>
            <p14:sldId id="359"/>
            <p14:sldId id="358"/>
            <p14:sldId id="346"/>
            <p14:sldId id="329"/>
            <p14:sldId id="353"/>
            <p14:sldId id="355"/>
            <p14:sldId id="357"/>
            <p14:sldId id="332"/>
            <p14:sldId id="351"/>
            <p14:sldId id="352"/>
            <p14:sldId id="360"/>
            <p14:sldId id="337"/>
            <p14:sldId id="342"/>
            <p14:sldId id="344"/>
            <p14:sldId id="343"/>
            <p14:sldId id="349"/>
            <p14:sldId id="348"/>
            <p14:sldId id="350"/>
            <p14:sldId id="347"/>
            <p14:sldId id="333"/>
            <p14:sldId id="327"/>
            <p14:sldId id="328"/>
            <p14:sldId id="261"/>
            <p14:sldId id="338"/>
            <p14:sldId id="339"/>
            <p14:sldId id="340"/>
            <p14:sldId id="33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4" autoAdjust="0"/>
    <p:restoredTop sz="94660"/>
  </p:normalViewPr>
  <p:slideViewPr>
    <p:cSldViewPr snapToGrid="0" snapToObjects="1">
      <p:cViewPr>
        <p:scale>
          <a:sx n="80" d="100"/>
          <a:sy n="80" d="100"/>
        </p:scale>
        <p:origin x="-2514" y="-750"/>
      </p:cViewPr>
      <p:guideLst>
        <p:guide orient="horz" pos="3627"/>
        <p:guide pos="30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EE9FC5A-0746-47C6-8C65-2539C4358F44}" type="datetimeFigureOut">
              <a:rPr lang="en-US"/>
              <a:pPr>
                <a:defRPr/>
              </a:pPr>
              <a:t>3/20/2019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1294B74-AA6C-4461-8936-5EBA203659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942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67E4F15-A485-4EC3-A386-8513F02D0C37}" type="datetimeFigureOut">
              <a:rPr lang="en-US"/>
              <a:pPr>
                <a:defRPr/>
              </a:pPr>
              <a:t>3/20/2019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fi-FI" noProof="0" smtClean="0"/>
              <a:t>Click to edit Master text styles</a:t>
            </a:r>
          </a:p>
          <a:p>
            <a:pPr lvl="1"/>
            <a:r>
              <a:rPr lang="fi-FI" noProof="0" smtClean="0"/>
              <a:t>Second level</a:t>
            </a:r>
          </a:p>
          <a:p>
            <a:pPr lvl="2"/>
            <a:r>
              <a:rPr lang="fi-FI" noProof="0" smtClean="0"/>
              <a:t>Third level</a:t>
            </a:r>
          </a:p>
          <a:p>
            <a:pPr lvl="3"/>
            <a:r>
              <a:rPr lang="fi-FI" noProof="0" smtClean="0"/>
              <a:t>Fourth level</a:t>
            </a:r>
          </a:p>
          <a:p>
            <a:pPr lvl="4"/>
            <a:r>
              <a:rPr lang="fi-FI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A9D0533-85FE-4295-B056-A766E1E690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24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9D0533-85FE-4295-B056-A766E1E6904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8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UKE_kupla_oran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rgbClr val="00B5E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20.3.2019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4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6655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KE -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9462" y="1675182"/>
            <a:ext cx="4854684" cy="43818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20724" y="1675182"/>
            <a:ext cx="2512593" cy="4381886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D2A80A1D-0D16-44AC-916C-020B802680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A292DB85-BD78-4C49-85CB-2AF19122BE30}" type="datetime1">
              <a:rPr lang="fi-FI"/>
              <a:pPr>
                <a:defRPr/>
              </a:pPr>
              <a:t>20.3.2019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6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UK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5937A1AD-9024-4B44-8244-F91975300F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DC481155-0EBE-4C22-8A13-56C368A95E93}" type="datetime1">
              <a:rPr lang="fi-FI"/>
              <a:pPr>
                <a:defRPr/>
              </a:pPr>
              <a:t>20.3.2019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63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KE - Pl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A831BC28-0A8C-4F45-936D-FCE9876DF3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4DD9DF4-C91B-49BD-91A2-D078624EBDC4}" type="datetime1">
              <a:rPr lang="fi-FI"/>
              <a:pPr>
                <a:defRPr/>
              </a:pPr>
              <a:t>20.3.2019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70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KE -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3CAB04AE-9B21-4194-9CDB-888104CE25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E62F654A-CA97-4069-8AF3-172B61E50275}" type="datetime1">
              <a:rPr lang="fi-FI"/>
              <a:pPr>
                <a:defRPr/>
              </a:pPr>
              <a:t>20.3.2019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/>
              <a:t>Teppo Tutkija</a:t>
            </a:r>
            <a:endParaRPr lang="en-US" dirty="0"/>
          </a:p>
        </p:txBody>
      </p:sp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2913" y="1906588"/>
            <a:ext cx="3265487" cy="292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7548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kautettu asette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2413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Picture 11" descr="LUKE_kupla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709613" y="844550"/>
            <a:ext cx="5989637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anchor="b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3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i-FI" err="1" smtClean="0"/>
              <a:t>Thank</a:t>
            </a:r>
            <a:r>
              <a:rPr lang="fi-FI" smtClean="0"/>
              <a:t> </a:t>
            </a:r>
            <a:r>
              <a:rPr lang="fi-FI" err="1" smtClean="0"/>
              <a:t>you</a:t>
            </a:r>
            <a:r>
              <a:rPr lang="fi-FI" smtClean="0"/>
              <a:t>!</a:t>
            </a:r>
            <a:endParaRPr lang="fi-FI"/>
          </a:p>
        </p:txBody>
      </p:sp>
      <p:pic>
        <p:nvPicPr>
          <p:cNvPr id="7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0350" y="4946650"/>
            <a:ext cx="1916113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380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71982" y="431800"/>
            <a:ext cx="8127011" cy="10382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1982" y="1704975"/>
            <a:ext cx="8127011" cy="441801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kstikehys 8"/>
          <p:cNvSpPr txBox="1">
            <a:spLocks noChangeArrowheads="1"/>
          </p:cNvSpPr>
          <p:nvPr userDrawn="1"/>
        </p:nvSpPr>
        <p:spPr bwMode="auto">
          <a:xfrm>
            <a:off x="5764213" y="6443663"/>
            <a:ext cx="177006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fi-FI" sz="1000" dirty="0" smtClean="0">
                <a:solidFill>
                  <a:srgbClr val="979B9E"/>
                </a:solidFill>
              </a:rPr>
              <a:t>© Luonnonvarakeskus</a:t>
            </a:r>
          </a:p>
        </p:txBody>
      </p:sp>
      <p:pic>
        <p:nvPicPr>
          <p:cNvPr id="8" name="Picture 5" descr="Luke_FI_virall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850" y="5724525"/>
            <a:ext cx="123031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 userDrawn="1"/>
        </p:nvCxnSpPr>
        <p:spPr>
          <a:xfrm>
            <a:off x="720725" y="6437313"/>
            <a:ext cx="0" cy="4318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23913" y="6419850"/>
            <a:ext cx="449262" cy="273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2713F14-65AC-4F63-824F-326643FF77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0" y="6419850"/>
            <a:ext cx="1128713" cy="273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6CD1440C-FAB8-4462-93BB-8682131BCA36}" type="datetime1">
              <a:rPr lang="fi-FI"/>
              <a:pPr>
                <a:defRPr/>
              </a:pPr>
              <a:t>20.3.2019</a:t>
            </a:fld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949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20.3.2019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005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20.3.2019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063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20.3.2019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84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20.3.2019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135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1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9262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0" y="6419850"/>
            <a:ext cx="828675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20.3.2019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43025" y="6419850"/>
            <a:ext cx="3119438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162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20.3.2019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3783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20.3.2019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2551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20.3.2019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6803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20.3.2019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2072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20.3.2019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8708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20.3.2019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5952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20.3.2019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308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UKE_kupla_oran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ikehys 9"/>
          <p:cNvSpPr txBox="1">
            <a:spLocks noChangeArrowheads="1"/>
          </p:cNvSpPr>
          <p:nvPr userDrawn="1"/>
        </p:nvSpPr>
        <p:spPr bwMode="auto">
          <a:xfrm>
            <a:off x="5797550" y="6457950"/>
            <a:ext cx="16795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fi-FI" sz="1000" dirty="0" smtClean="0">
                <a:solidFill>
                  <a:prstClr val="white"/>
                </a:solidFill>
              </a:rPr>
              <a:t>© Luonnonvarakeskus</a:t>
            </a:r>
          </a:p>
        </p:txBody>
      </p:sp>
      <p:pic>
        <p:nvPicPr>
          <p:cNvPr id="6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850" y="5730875"/>
            <a:ext cx="1223963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prstGeom prst="rect">
            <a:avLst/>
          </a:prstGeom>
          <a:ln>
            <a:noFill/>
          </a:ln>
        </p:spPr>
        <p:txBody>
          <a:bodyPr rtlCol="0">
            <a:normAutofit/>
          </a:bodyPr>
          <a:lstStyle>
            <a:lvl1pPr marL="0" indent="0">
              <a:buFontTx/>
              <a:buNone/>
              <a:defRPr lang="en-US" sz="2000" dirty="0">
                <a:solidFill>
                  <a:schemeClr val="tx2">
                    <a:lumMod val="75000"/>
                  </a:schemeClr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prstGeom prst="rect">
            <a:avLst/>
          </a:prstGeo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rgbClr val="00B5E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73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ikehys 9"/>
          <p:cNvSpPr txBox="1">
            <a:spLocks noChangeArrowheads="1"/>
          </p:cNvSpPr>
          <p:nvPr userDrawn="1"/>
        </p:nvSpPr>
        <p:spPr bwMode="auto">
          <a:xfrm>
            <a:off x="5797550" y="6457950"/>
            <a:ext cx="16795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fi-FI" sz="1000" dirty="0" smtClean="0">
                <a:solidFill>
                  <a:prstClr val="white"/>
                </a:solidFill>
              </a:rPr>
              <a:t>© Luonnonvarakeskus</a:t>
            </a:r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850" y="5730875"/>
            <a:ext cx="1223963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prstGeom prst="rect">
            <a:avLst/>
          </a:prstGeom>
          <a:ln>
            <a:noFill/>
          </a:ln>
        </p:spPr>
        <p:txBody>
          <a:bodyPr rtlCol="0">
            <a:normAutofit/>
          </a:bodyPr>
          <a:lstStyle>
            <a:lvl1pPr marL="0" indent="0">
              <a:buFontTx/>
              <a:buNone/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prstGeom prst="rect">
            <a:avLst/>
          </a:prstGeo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1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3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ikehys 9"/>
          <p:cNvSpPr txBox="1">
            <a:spLocks noChangeArrowheads="1"/>
          </p:cNvSpPr>
          <p:nvPr userDrawn="1"/>
        </p:nvSpPr>
        <p:spPr bwMode="auto">
          <a:xfrm>
            <a:off x="5797550" y="6457950"/>
            <a:ext cx="16795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fi-FI" sz="1000" dirty="0" smtClean="0">
                <a:solidFill>
                  <a:prstClr val="white"/>
                </a:solidFill>
              </a:rPr>
              <a:t>© Luonnonvarakeskus</a:t>
            </a:r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850" y="5730875"/>
            <a:ext cx="1223963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prstGeom prst="rect">
            <a:avLst/>
          </a:prstGeom>
          <a:ln>
            <a:noFill/>
          </a:ln>
        </p:spPr>
        <p:txBody>
          <a:bodyPr rtlCol="0">
            <a:normAutofit/>
          </a:bodyPr>
          <a:lstStyle>
            <a:lvl1pPr marL="0" indent="0">
              <a:buFontTx/>
              <a:buNone/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prstGeom prst="rect">
            <a:avLst/>
          </a:prstGeo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rgbClr val="00B5E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75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3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9262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0" y="6419850"/>
            <a:ext cx="828675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20.3.2019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43025" y="6419850"/>
            <a:ext cx="3119438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1896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ikehys 9"/>
          <p:cNvSpPr txBox="1">
            <a:spLocks noChangeArrowheads="1"/>
          </p:cNvSpPr>
          <p:nvPr userDrawn="1"/>
        </p:nvSpPr>
        <p:spPr bwMode="auto">
          <a:xfrm>
            <a:off x="5797550" y="6457950"/>
            <a:ext cx="16795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fi-FI" sz="1000" dirty="0" smtClean="0">
                <a:solidFill>
                  <a:prstClr val="white"/>
                </a:solidFill>
              </a:rPr>
              <a:t>© Luonnonvarakeskus</a:t>
            </a:r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850" y="5730875"/>
            <a:ext cx="1223963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prstGeom prst="rect">
            <a:avLst/>
          </a:prstGeom>
          <a:ln>
            <a:noFill/>
          </a:ln>
        </p:spPr>
        <p:txBody>
          <a:bodyPr rtlCol="0">
            <a:normAutofit/>
          </a:bodyPr>
          <a:lstStyle>
            <a:lvl1pPr marL="0" indent="0">
              <a:buFontTx/>
              <a:buNone/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prstGeom prst="rect">
            <a:avLst/>
          </a:prstGeo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rgbClr val="00B5E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74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5" name="Tekstikehys 9"/>
          <p:cNvSpPr txBox="1">
            <a:spLocks noChangeArrowheads="1"/>
          </p:cNvSpPr>
          <p:nvPr userDrawn="1"/>
        </p:nvSpPr>
        <p:spPr bwMode="auto">
          <a:xfrm>
            <a:off x="5797550" y="6457950"/>
            <a:ext cx="16795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fi-FI" sz="1000" dirty="0" smtClean="0">
                <a:solidFill>
                  <a:prstClr val="white"/>
                </a:solidFill>
              </a:rPr>
              <a:t>© Luonnonvarakeskus</a:t>
            </a:r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850" y="5730875"/>
            <a:ext cx="1223963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prstGeom prst="rect">
            <a:avLst/>
          </a:prstGeom>
          <a:ln>
            <a:noFill/>
          </a:ln>
        </p:spPr>
        <p:txBody>
          <a:bodyPr rtlCol="0">
            <a:normAutofit/>
          </a:bodyPr>
          <a:lstStyle>
            <a:lvl1pPr marL="0" indent="0">
              <a:buFontTx/>
              <a:buNone/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prstGeom prst="rect">
            <a:avLst/>
          </a:prstGeo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rgbClr val="00B5E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36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5" name="Tekstikehys 9"/>
          <p:cNvSpPr txBox="1">
            <a:spLocks noChangeArrowheads="1"/>
          </p:cNvSpPr>
          <p:nvPr userDrawn="1"/>
        </p:nvSpPr>
        <p:spPr bwMode="auto">
          <a:xfrm>
            <a:off x="5797550" y="6457950"/>
            <a:ext cx="16795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fi-FI" sz="1000" dirty="0" smtClean="0">
                <a:solidFill>
                  <a:prstClr val="white"/>
                </a:solidFill>
              </a:rPr>
              <a:t>© Luonnonvarakeskus</a:t>
            </a:r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850" y="5730875"/>
            <a:ext cx="1223963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prstGeom prst="rect">
            <a:avLst/>
          </a:prstGeom>
          <a:ln>
            <a:noFill/>
          </a:ln>
        </p:spPr>
        <p:txBody>
          <a:bodyPr rtlCol="0">
            <a:normAutofit/>
          </a:bodyPr>
          <a:lstStyle>
            <a:lvl1pPr marL="0" indent="0">
              <a:buFontTx/>
              <a:buNone/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prstGeom prst="rect">
            <a:avLst/>
          </a:prstGeo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rgbClr val="00B5E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97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UKE_kupla_orang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ikehys 9"/>
          <p:cNvSpPr txBox="1">
            <a:spLocks noChangeArrowheads="1"/>
          </p:cNvSpPr>
          <p:nvPr userDrawn="1"/>
        </p:nvSpPr>
        <p:spPr bwMode="auto">
          <a:xfrm>
            <a:off x="5797550" y="6457950"/>
            <a:ext cx="16795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fi-FI" sz="1000" dirty="0" smtClean="0">
                <a:solidFill>
                  <a:prstClr val="white"/>
                </a:solidFill>
              </a:rPr>
              <a:t>© Luonnonvarakeskus</a:t>
            </a:r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850" y="5730875"/>
            <a:ext cx="1223963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prstGeom prst="rect">
            <a:avLst/>
          </a:prstGeom>
          <a:ln>
            <a:noFill/>
          </a:ln>
        </p:spPr>
        <p:txBody>
          <a:bodyPr rtlCol="0">
            <a:normAutofit/>
          </a:bodyPr>
          <a:lstStyle>
            <a:lvl1pPr marL="0" indent="0">
              <a:buFontTx/>
              <a:buNone/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prstGeom prst="rect">
            <a:avLst/>
          </a:prstGeo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rgbClr val="00B5E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11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71982" y="431800"/>
            <a:ext cx="8127011" cy="10382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1982" y="1704975"/>
            <a:ext cx="8127011" cy="441801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kstikehys 8"/>
          <p:cNvSpPr txBox="1">
            <a:spLocks noChangeArrowheads="1"/>
          </p:cNvSpPr>
          <p:nvPr userDrawn="1"/>
        </p:nvSpPr>
        <p:spPr bwMode="auto">
          <a:xfrm>
            <a:off x="5764213" y="6443663"/>
            <a:ext cx="177006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fi-FI" sz="1000" dirty="0" smtClean="0">
                <a:solidFill>
                  <a:srgbClr val="979B9E"/>
                </a:solidFill>
              </a:rPr>
              <a:t>© Luonnonvarakeskus</a:t>
            </a:r>
          </a:p>
        </p:txBody>
      </p:sp>
      <p:pic>
        <p:nvPicPr>
          <p:cNvPr id="8" name="Picture 5" descr="Luke_FI_virall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850" y="5724525"/>
            <a:ext cx="123031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 userDrawn="1"/>
        </p:nvCxnSpPr>
        <p:spPr>
          <a:xfrm>
            <a:off x="720725" y="6437313"/>
            <a:ext cx="0" cy="4318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23913" y="6419850"/>
            <a:ext cx="449262" cy="273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2713F14-65AC-4F63-824F-326643FF777C}" type="slidenum">
              <a:rPr lang="en-US">
                <a:solidFill>
                  <a:srgbClr val="54585A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0" y="6419850"/>
            <a:ext cx="1128713" cy="273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6CD1440C-FAB8-4462-93BB-8682131BCA36}" type="datetime1">
              <a:rPr lang="fi-FI">
                <a:solidFill>
                  <a:srgbClr val="54585A">
                    <a:tint val="75000"/>
                  </a:srgbClr>
                </a:solidFill>
              </a:rPr>
              <a:pPr>
                <a:defRPr/>
              </a:pPr>
              <a:t>20.3.2019</a:t>
            </a:fld>
            <a:endParaRPr lang="en-US" dirty="0">
              <a:solidFill>
                <a:srgbClr val="54585A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723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71982" y="1697903"/>
            <a:ext cx="3954361" cy="436725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697903"/>
            <a:ext cx="3950793" cy="436725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10" name="Tekstikehys 8"/>
          <p:cNvSpPr txBox="1">
            <a:spLocks noChangeArrowheads="1"/>
          </p:cNvSpPr>
          <p:nvPr userDrawn="1"/>
        </p:nvSpPr>
        <p:spPr bwMode="auto">
          <a:xfrm>
            <a:off x="5764213" y="6443663"/>
            <a:ext cx="177006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fi-FI" sz="1000" dirty="0" smtClean="0">
                <a:solidFill>
                  <a:srgbClr val="979B9E"/>
                </a:solidFill>
              </a:rPr>
              <a:t>© Luonnonvarakeskus</a:t>
            </a:r>
          </a:p>
        </p:txBody>
      </p:sp>
      <p:pic>
        <p:nvPicPr>
          <p:cNvPr id="11" name="Picture 5" descr="Luke_FI_virall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850" y="5724525"/>
            <a:ext cx="123031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 userDrawn="1"/>
        </p:nvCxnSpPr>
        <p:spPr>
          <a:xfrm>
            <a:off x="720725" y="6437313"/>
            <a:ext cx="0" cy="4318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23913" y="6419850"/>
            <a:ext cx="449262" cy="273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2713F14-65AC-4F63-824F-326643FF777C}" type="slidenum">
              <a:rPr lang="en-US">
                <a:solidFill>
                  <a:srgbClr val="54585A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0" y="6419850"/>
            <a:ext cx="1128713" cy="273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6CD1440C-FAB8-4462-93BB-8682131BCA36}" type="datetime1">
              <a:rPr lang="fi-FI">
                <a:solidFill>
                  <a:srgbClr val="54585A">
                    <a:tint val="75000"/>
                  </a:srgbClr>
                </a:solidFill>
              </a:rPr>
              <a:pPr>
                <a:defRPr/>
              </a:pPr>
              <a:t>20.3.2019</a:t>
            </a:fld>
            <a:endParaRPr lang="en-US" dirty="0">
              <a:solidFill>
                <a:srgbClr val="54585A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744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iit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LUKE_kupla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 userDrawn="1"/>
        </p:nvSpPr>
        <p:spPr bwMode="auto">
          <a:xfrm>
            <a:off x="709613" y="844550"/>
            <a:ext cx="5989637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anchor="b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3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i-FI" smtClean="0">
                <a:solidFill>
                  <a:prstClr val="white"/>
                </a:solidFill>
              </a:rPr>
              <a:t>Kiitos!</a:t>
            </a:r>
            <a:endParaRPr lang="fi-FI">
              <a:solidFill>
                <a:prstClr val="white"/>
              </a:solidFill>
            </a:endParaRPr>
          </a:p>
        </p:txBody>
      </p:sp>
      <p:pic>
        <p:nvPicPr>
          <p:cNvPr id="4" name="Picture 5" descr="Luke_FI_virall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475" y="5283200"/>
            <a:ext cx="1597025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180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iito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LUKE_kupla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 userDrawn="1"/>
        </p:nvSpPr>
        <p:spPr bwMode="auto">
          <a:xfrm>
            <a:off x="709613" y="844550"/>
            <a:ext cx="5989637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anchor="b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3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i-FI" smtClean="0">
                <a:solidFill>
                  <a:prstClr val="white"/>
                </a:solidFill>
              </a:rPr>
              <a:t>Kiitos!</a:t>
            </a:r>
            <a:endParaRPr lang="fi-FI">
              <a:solidFill>
                <a:prstClr val="white"/>
              </a:solidFill>
            </a:endParaRPr>
          </a:p>
        </p:txBody>
      </p:sp>
      <p:pic>
        <p:nvPicPr>
          <p:cNvPr id="4" name="Picture 5" descr="Luke_FI_virall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475" y="5283200"/>
            <a:ext cx="1597025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0576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iitos">
    <p:bg>
      <p:bgPr>
        <a:solidFill>
          <a:srgbClr val="0033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LUKE_kupla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 userDrawn="1"/>
        </p:nvSpPr>
        <p:spPr bwMode="auto">
          <a:xfrm>
            <a:off x="709613" y="844550"/>
            <a:ext cx="5989637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anchor="b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3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i-FI" smtClean="0">
                <a:solidFill>
                  <a:prstClr val="white"/>
                </a:solidFill>
              </a:rPr>
              <a:t>Kiitos!</a:t>
            </a:r>
            <a:endParaRPr lang="fi-FI">
              <a:solidFill>
                <a:prstClr val="white"/>
              </a:solidFill>
            </a:endParaRPr>
          </a:p>
        </p:txBody>
      </p:sp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38" y="5267325"/>
            <a:ext cx="1604962" cy="131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2599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Kiitos">
    <p:bg>
      <p:bgPr>
        <a:solidFill>
          <a:srgbClr val="78B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LUKE_kupla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 userDrawn="1"/>
        </p:nvSpPr>
        <p:spPr bwMode="auto">
          <a:xfrm>
            <a:off x="709613" y="844550"/>
            <a:ext cx="5989637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anchor="b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3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i-FI" smtClean="0">
                <a:solidFill>
                  <a:prstClr val="white"/>
                </a:solidFill>
              </a:rPr>
              <a:t>Kiitos!</a:t>
            </a:r>
            <a:endParaRPr lang="fi-FI">
              <a:solidFill>
                <a:prstClr val="white"/>
              </a:solidFill>
            </a:endParaRPr>
          </a:p>
        </p:txBody>
      </p:sp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38" y="5268913"/>
            <a:ext cx="1604962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8954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9262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0" y="6419850"/>
            <a:ext cx="828675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20.3.2019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43025" y="6419850"/>
            <a:ext cx="3119438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7653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Kiitos">
    <p:bg>
      <p:bgPr>
        <a:solidFill>
          <a:srgbClr val="E10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LUKE_kupla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 userDrawn="1"/>
        </p:nvSpPr>
        <p:spPr bwMode="auto">
          <a:xfrm>
            <a:off x="709613" y="844550"/>
            <a:ext cx="5989637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anchor="b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3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i-FI" smtClean="0">
                <a:solidFill>
                  <a:prstClr val="white"/>
                </a:solidFill>
              </a:rPr>
              <a:t>Kiitos!</a:t>
            </a:r>
            <a:endParaRPr lang="fi-FI">
              <a:solidFill>
                <a:prstClr val="white"/>
              </a:solidFill>
            </a:endParaRPr>
          </a:p>
        </p:txBody>
      </p:sp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38" y="5265738"/>
            <a:ext cx="1604962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8155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Kiitos">
    <p:bg>
      <p:bgPr>
        <a:solidFill>
          <a:srgbClr val="7F3F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LUKE_kupla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 userDrawn="1"/>
        </p:nvSpPr>
        <p:spPr bwMode="auto">
          <a:xfrm>
            <a:off x="709613" y="844550"/>
            <a:ext cx="5989637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anchor="b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3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i-FI" smtClean="0">
                <a:solidFill>
                  <a:prstClr val="white"/>
                </a:solidFill>
              </a:rPr>
              <a:t>Kiitos!</a:t>
            </a:r>
            <a:endParaRPr lang="fi-FI">
              <a:solidFill>
                <a:prstClr val="white"/>
              </a:solidFill>
            </a:endParaRPr>
          </a:p>
        </p:txBody>
      </p:sp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38" y="5265738"/>
            <a:ext cx="1604962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2220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Kiito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LUKE_kupla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 userDrawn="1"/>
        </p:nvSpPr>
        <p:spPr bwMode="auto">
          <a:xfrm>
            <a:off x="709613" y="844550"/>
            <a:ext cx="5989637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anchor="b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3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i-FI" smtClean="0">
                <a:solidFill>
                  <a:prstClr val="white"/>
                </a:solidFill>
              </a:rPr>
              <a:t>Kiitos!</a:t>
            </a:r>
            <a:endParaRPr lang="fi-FI">
              <a:solidFill>
                <a:prstClr val="white"/>
              </a:solidFill>
            </a:endParaRPr>
          </a:p>
        </p:txBody>
      </p:sp>
      <p:pic>
        <p:nvPicPr>
          <p:cNvPr id="4" name="Picture 5" descr="Luke_FI_virall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475" y="5283200"/>
            <a:ext cx="1597025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939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KE -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338" y="2101850"/>
            <a:ext cx="2908300" cy="238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5053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4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9262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0" y="6419850"/>
            <a:ext cx="828675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20.3.2019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43025" y="6419850"/>
            <a:ext cx="3119438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4670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9262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0" y="6419850"/>
            <a:ext cx="828675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20.3.2019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43025" y="6419850"/>
            <a:ext cx="3119438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176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UKE_kupla_orang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rgbClr val="00B5E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20.3.2019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4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094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UKE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595F7A0-B1BC-49C5-B96E-2E527968A3A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6E948F04-9F99-4818-A695-679B8EF17C98}" type="datetime1">
              <a:rPr lang="fi-FI"/>
              <a:pPr>
                <a:defRPr/>
              </a:pPr>
              <a:t>20.3.2019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28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UK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689811"/>
            <a:ext cx="3775800" cy="436725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89811"/>
            <a:ext cx="3615946" cy="436725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8296FC99-62BC-4FD6-91C5-E0F368A1B0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57265C59-F197-43D7-B116-186ED066248B}" type="datetime1">
              <a:rPr lang="fi-FI"/>
              <a:pPr>
                <a:defRPr/>
              </a:pPr>
              <a:t>20.3.2019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6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20725" y="1704975"/>
            <a:ext cx="7543800" cy="44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 smtClean="0"/>
              <a:t>Muokkaa tekstin perustyylejä napsauttamalla</a:t>
            </a:r>
          </a:p>
          <a:p>
            <a:pPr lvl="1"/>
            <a:r>
              <a:rPr lang="fi-FI" altLang="fi-FI" smtClean="0"/>
              <a:t>toinen taso</a:t>
            </a:r>
          </a:p>
          <a:p>
            <a:pPr lvl="2"/>
            <a:r>
              <a:rPr lang="fi-FI" altLang="fi-FI" smtClean="0"/>
              <a:t>kolmas taso</a:t>
            </a:r>
          </a:p>
          <a:p>
            <a:pPr lvl="3"/>
            <a:r>
              <a:rPr lang="fi-FI" altLang="fi-FI" smtClean="0"/>
              <a:t>neljäs taso</a:t>
            </a:r>
          </a:p>
          <a:p>
            <a:pPr lvl="4"/>
            <a:r>
              <a:rPr lang="fi-FI" altLang="fi-FI" smtClean="0"/>
              <a:t>viides taso</a:t>
            </a:r>
            <a:endParaRPr lang="en-US" altLang="fi-FI" smtClean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75438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 smtClean="0"/>
              <a:t>Muokkaa perustyyl. napsautt.</a:t>
            </a:r>
            <a:endParaRPr lang="en-US" altLang="fi-FI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1" y="6419850"/>
            <a:ext cx="869950" cy="273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C2AAED01-D84A-4DED-9C75-BDB283C7AE3B}" type="datetime1">
              <a:rPr lang="fi-FI"/>
              <a:pPr>
                <a:defRPr/>
              </a:pPr>
              <a:t>20.3.2019</a:t>
            </a:fld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3025" y="6419850"/>
            <a:ext cx="3119438" cy="273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dirty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23913" y="6419850"/>
            <a:ext cx="449262" cy="273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65210350-72D7-4E1F-88CE-C802F25CF5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20725" y="6437313"/>
            <a:ext cx="0" cy="4318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ikehys 9"/>
          <p:cNvSpPr txBox="1">
            <a:spLocks noChangeArrowheads="1"/>
          </p:cNvSpPr>
          <p:nvPr/>
        </p:nvSpPr>
        <p:spPr bwMode="auto">
          <a:xfrm>
            <a:off x="5441950" y="6423025"/>
            <a:ext cx="236537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72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>
                <a:solidFill>
                  <a:srgbClr val="979B9E"/>
                </a:solidFill>
              </a:rPr>
              <a:t>© Natural Resources Institute Finland</a:t>
            </a:r>
          </a:p>
        </p:txBody>
      </p:sp>
      <p:pic>
        <p:nvPicPr>
          <p:cNvPr id="12" name="Picture 1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2725" y="5843588"/>
            <a:ext cx="1081088" cy="96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4" r:id="rId3"/>
    <p:sldLayoutId id="2147483842" r:id="rId4"/>
    <p:sldLayoutId id="2147483841" r:id="rId5"/>
    <p:sldLayoutId id="2147483865" r:id="rId6"/>
    <p:sldLayoutId id="2147483861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78" r:id="rId1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600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20.3.2019</a:t>
            </a:fld>
            <a:endParaRPr lang="fi-FI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fi-FI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026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978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600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andfonline.com/toc/tife20/0/0" TargetMode="External"/><Relationship Id="rId3" Type="http://schemas.openxmlformats.org/officeDocument/2006/relationships/image" Target="../media/image51.png"/><Relationship Id="rId7" Type="http://schemas.openxmlformats.org/officeDocument/2006/relationships/hyperlink" Target="http://www.tandfonline.com/doi/full/10.1080/14942119.2018.1419677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jpeg"/><Relationship Id="rId5" Type="http://schemas.openxmlformats.org/officeDocument/2006/relationships/image" Target="../media/image53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eEcomod/SpaFHy_v1" TargetMode="External"/><Relationship Id="rId2" Type="http://schemas.openxmlformats.org/officeDocument/2006/relationships/hyperlink" Target="https://www.hydrol-earth-syst-sci-discuss.net/hess-2019-45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etness.luke.fi/wetnessdem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ubtitle 30"/>
          <p:cNvSpPr>
            <a:spLocks noGrp="1"/>
          </p:cNvSpPr>
          <p:nvPr>
            <p:ph type="subTitle" idx="1"/>
          </p:nvPr>
        </p:nvSpPr>
        <p:spPr>
          <a:xfrm>
            <a:off x="471982" y="3045769"/>
            <a:ext cx="6015892" cy="849703"/>
          </a:xfrm>
        </p:spPr>
        <p:txBody>
          <a:bodyPr>
            <a:normAutofit fontScale="92500" lnSpcReduction="20000"/>
          </a:bodyPr>
          <a:lstStyle/>
          <a:p>
            <a:r>
              <a:rPr lang="fi-FI" dirty="0" smtClean="0"/>
              <a:t>Samuli Launiainen, Jari </a:t>
            </a:r>
            <a:r>
              <a:rPr lang="fi-FI" dirty="0"/>
              <a:t>Perttunen, Aura Salmivaara, </a:t>
            </a:r>
            <a:r>
              <a:rPr lang="fi-FI" dirty="0" smtClean="0"/>
              <a:t>Kersti Haahti, Mingfu Guan, Ari Laurén, Jori Uusitalo</a:t>
            </a:r>
          </a:p>
          <a:p>
            <a:endParaRPr lang="fi-FI" dirty="0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fi-FI" dirty="0"/>
              <a:t/>
            </a:r>
            <a:br>
              <a:rPr lang="fi-FI" dirty="0"/>
            </a:br>
            <a:endParaRPr lang="fi-FI" dirty="0"/>
          </a:p>
        </p:txBody>
      </p:sp>
      <p:sp>
        <p:nvSpPr>
          <p:cNvPr id="5" name="Rectangle 4"/>
          <p:cNvSpPr/>
          <p:nvPr/>
        </p:nvSpPr>
        <p:spPr>
          <a:xfrm>
            <a:off x="-2514386" y="1160072"/>
            <a:ext cx="1793667" cy="481670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fi-FI" sz="1100" dirty="0" smtClean="0"/>
              <a:t>Valitse pohja </a:t>
            </a:r>
            <a:r>
              <a:rPr lang="fi-FI" sz="1100" dirty="0"/>
              <a:t>temaattisen ohjelman </a:t>
            </a:r>
            <a:r>
              <a:rPr lang="fi-FI" sz="1100" dirty="0" smtClean="0"/>
              <a:t>mukaan: </a:t>
            </a:r>
          </a:p>
          <a:p>
            <a:pPr>
              <a:spcBef>
                <a:spcPts val="300"/>
              </a:spcBef>
            </a:pPr>
            <a:r>
              <a:rPr lang="fi-FI" sz="1100" b="1" dirty="0" smtClean="0">
                <a:solidFill>
                  <a:schemeClr val="accent4"/>
                </a:solidFill>
              </a:rPr>
              <a:t>Pohjoinen </a:t>
            </a:r>
            <a:r>
              <a:rPr lang="fi-FI" sz="1100" b="1" dirty="0">
                <a:solidFill>
                  <a:schemeClr val="accent4"/>
                </a:solidFill>
              </a:rPr>
              <a:t>vihreä biotalous</a:t>
            </a:r>
          </a:p>
          <a:p>
            <a:pPr>
              <a:spcBef>
                <a:spcPts val="300"/>
              </a:spcBef>
            </a:pPr>
            <a:r>
              <a:rPr lang="fi-FI" sz="1100" b="1" dirty="0">
                <a:solidFill>
                  <a:schemeClr val="accent5"/>
                </a:solidFill>
              </a:rPr>
              <a:t>Innovatiivinen elintarvikeketju</a:t>
            </a:r>
          </a:p>
          <a:p>
            <a:pPr>
              <a:spcBef>
                <a:spcPts val="300"/>
              </a:spcBef>
            </a:pPr>
            <a:r>
              <a:rPr lang="fi-FI" sz="1100" b="1" dirty="0" smtClean="0">
                <a:solidFill>
                  <a:schemeClr val="accent3"/>
                </a:solidFill>
              </a:rPr>
              <a:t>Sininen biotalous</a:t>
            </a:r>
          </a:p>
          <a:p>
            <a:pPr>
              <a:spcBef>
                <a:spcPts val="300"/>
              </a:spcBef>
            </a:pPr>
            <a:r>
              <a:rPr lang="fi-FI" sz="1100" b="1" dirty="0" smtClean="0">
                <a:solidFill>
                  <a:schemeClr val="accent6"/>
                </a:solidFill>
              </a:rPr>
              <a:t>Kestävä luonnonvaratalous yhteiskunnassa </a:t>
            </a:r>
          </a:p>
          <a:p>
            <a:endParaRPr lang="fi-FI" sz="1100" dirty="0" smtClean="0"/>
          </a:p>
          <a:p>
            <a:r>
              <a:rPr lang="fi-FI" sz="1100" dirty="0" smtClean="0"/>
              <a:t>Mikäli kyse </a:t>
            </a:r>
            <a:r>
              <a:rPr lang="fi-FI" sz="1100" dirty="0"/>
              <a:t>on temaattiseen ohjelmaan kuulumattomasta toiminnasta käytetään </a:t>
            </a:r>
            <a:r>
              <a:rPr lang="fi-FI" sz="1100" b="1" dirty="0">
                <a:solidFill>
                  <a:schemeClr val="accent2"/>
                </a:solidFill>
              </a:rPr>
              <a:t>turkoosia</a:t>
            </a:r>
            <a:r>
              <a:rPr lang="fi-FI" sz="1100" dirty="0"/>
              <a:t> tai </a:t>
            </a:r>
            <a:r>
              <a:rPr lang="fi-FI" sz="1100" b="1" dirty="0" smtClean="0">
                <a:solidFill>
                  <a:schemeClr val="accent1"/>
                </a:solidFill>
              </a:rPr>
              <a:t>oranssia</a:t>
            </a:r>
            <a:r>
              <a:rPr lang="fi-FI" sz="1100" dirty="0" smtClean="0"/>
              <a:t>. </a:t>
            </a:r>
          </a:p>
          <a:p>
            <a:endParaRPr lang="fi-FI" sz="1100" dirty="0"/>
          </a:p>
          <a:p>
            <a:r>
              <a:rPr lang="fi-FI" sz="1100" dirty="0" smtClean="0"/>
              <a:t>Jos </a:t>
            </a:r>
            <a:r>
              <a:rPr lang="fi-FI" sz="1100" dirty="0"/>
              <a:t>asiantuntija- ja viranomaispalveluista käytetään </a:t>
            </a:r>
            <a:r>
              <a:rPr lang="fi-FI" sz="1100" b="1" dirty="0" smtClean="0">
                <a:solidFill>
                  <a:schemeClr val="tx2"/>
                </a:solidFill>
              </a:rPr>
              <a:t>harmaata</a:t>
            </a:r>
            <a:r>
              <a:rPr lang="fi-FI" sz="1100" dirty="0" smtClean="0"/>
              <a:t> pohjaa.</a:t>
            </a:r>
          </a:p>
          <a:p>
            <a:endParaRPr lang="fi-FI" sz="1100" dirty="0" smtClean="0"/>
          </a:p>
          <a:p>
            <a:r>
              <a:rPr lang="fi-FI" sz="1100" dirty="0" smtClean="0"/>
              <a:t>Turkoosi </a:t>
            </a:r>
            <a:r>
              <a:rPr lang="fi-FI" sz="1100" dirty="0"/>
              <a:t>ja oranssi ovat </a:t>
            </a:r>
            <a:r>
              <a:rPr lang="fi-FI" sz="1100" dirty="0" err="1"/>
              <a:t>Luken</a:t>
            </a:r>
            <a:r>
              <a:rPr lang="fi-FI" sz="1100" dirty="0"/>
              <a:t> päävärejä ja niitä saa käyttää </a:t>
            </a:r>
            <a:r>
              <a:rPr lang="fi-FI" sz="1100" dirty="0" smtClean="0"/>
              <a:t>aina ja esimerkiksi </a:t>
            </a:r>
            <a:r>
              <a:rPr lang="fi-FI" sz="1100" dirty="0"/>
              <a:t>temaattisen ohjelman värin </a:t>
            </a:r>
            <a:r>
              <a:rPr lang="fi-FI" sz="1100" dirty="0" smtClean="0"/>
              <a:t>ohella.</a:t>
            </a:r>
            <a:endParaRPr lang="fi-FI" sz="1100" dirty="0"/>
          </a:p>
        </p:txBody>
      </p:sp>
      <p:sp>
        <p:nvSpPr>
          <p:cNvPr id="6" name="Title 11"/>
          <p:cNvSpPr txBox="1">
            <a:spLocks/>
          </p:cNvSpPr>
          <p:nvPr/>
        </p:nvSpPr>
        <p:spPr bwMode="auto">
          <a:xfrm>
            <a:off x="624382" y="871493"/>
            <a:ext cx="6427326" cy="1878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3800" kern="1200" dirty="0">
                <a:solidFill>
                  <a:srgbClr val="00B5E2"/>
                </a:solidFill>
                <a:effectLst/>
                <a:latin typeface="Arial"/>
                <a:ea typeface="+mn-ea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i-FI" dirty="0" smtClean="0"/>
              <a:t>Korjuukelpoisuuden vaihtelun ennustaminen?</a:t>
            </a:r>
            <a:endParaRPr lang="fi-FI" dirty="0"/>
          </a:p>
        </p:txBody>
      </p:sp>
      <p:pic>
        <p:nvPicPr>
          <p:cNvPr id="4098" name="Picture 2" descr="Kuvahaun tulos haulle aura salmivaa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266" y="1346264"/>
            <a:ext cx="1254551" cy="125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Kuvahaun tulos haulle samuli launiainen luk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266" y="40581"/>
            <a:ext cx="1138288" cy="11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Mingfu Guan at Natural Resources Institute Finland (Luke), Loughborough Universit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301" y="414003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Kuvahaun tulos haulle ari laure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301" y="5529865"/>
            <a:ext cx="1101724" cy="110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7796301" y="2750211"/>
            <a:ext cx="1219199" cy="114526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>
                <a:solidFill>
                  <a:schemeClr val="tx2"/>
                </a:solidFill>
              </a:rPr>
              <a:t>Jari</a:t>
            </a:r>
            <a:endParaRPr lang="fi-FI" dirty="0">
              <a:solidFill>
                <a:schemeClr val="tx2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586" y="2750211"/>
            <a:ext cx="1262224" cy="1145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55575" y="4095331"/>
            <a:ext cx="6519054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i-FI" dirty="0"/>
              <a:t>Academy of Finland: </a:t>
            </a:r>
            <a:endParaRPr lang="fi-FI" dirty="0" smtClean="0"/>
          </a:p>
          <a:p>
            <a:r>
              <a:rPr lang="fi-FI" dirty="0" smtClean="0"/>
              <a:t>FOTETRAF </a:t>
            </a:r>
            <a:r>
              <a:rPr lang="fi-FI" dirty="0"/>
              <a:t>(</a:t>
            </a:r>
            <a:r>
              <a:rPr lang="fi-FI" dirty="0" smtClean="0"/>
              <a:t>2016-2017), CLIMOSS </a:t>
            </a:r>
            <a:r>
              <a:rPr lang="fi-FI" dirty="0"/>
              <a:t>(2016 – 2021), SOMPA (2017-2022), </a:t>
            </a:r>
            <a:r>
              <a:rPr lang="fi-FI" dirty="0" err="1" smtClean="0"/>
              <a:t>CCF-Peat</a:t>
            </a:r>
            <a:r>
              <a:rPr lang="fi-FI" dirty="0" smtClean="0"/>
              <a:t> </a:t>
            </a:r>
            <a:r>
              <a:rPr lang="fi-FI" dirty="0"/>
              <a:t>(2017-2020)</a:t>
            </a:r>
          </a:p>
          <a:p>
            <a:r>
              <a:rPr lang="fi-FI" dirty="0"/>
              <a:t>EU Life+ FRESHHABIT</a:t>
            </a:r>
          </a:p>
          <a:p>
            <a:r>
              <a:rPr lang="fi-FI" dirty="0"/>
              <a:t>EFFORTE, MEOLO, Suometsien Sadonkorjuu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96FC99-62BC-4FD6-91C5-E0F368A1B0C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57265C59-F197-43D7-B116-186ED066248B}" type="datetime1">
              <a:rPr lang="fi-FI" smtClean="0"/>
              <a:pPr>
                <a:defRPr/>
              </a:pPr>
              <a:t>20.3.2019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16" y="1040025"/>
            <a:ext cx="5460207" cy="477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9" y="1470025"/>
            <a:ext cx="4536622" cy="4219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08758" y="5925787"/>
            <a:ext cx="675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DTW 0.25ha								</a:t>
            </a:r>
            <a:r>
              <a:rPr lang="fi-FI" dirty="0" err="1" smtClean="0"/>
              <a:t>SpaFHy</a:t>
            </a:r>
            <a:r>
              <a:rPr lang="fi-FI" dirty="0" smtClean="0"/>
              <a:t> ’wet areas’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648101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361" y="1252133"/>
            <a:ext cx="5391533" cy="4633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96FC99-62BC-4FD6-91C5-E0F368A1B0C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57265C59-F197-43D7-B116-186ED066248B}" type="datetime1">
              <a:rPr lang="fi-FI" smtClean="0"/>
              <a:pPr>
                <a:defRPr/>
              </a:pPr>
              <a:t>20.3.2019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4" y="1515286"/>
            <a:ext cx="3942608" cy="446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1631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562" y="174625"/>
            <a:ext cx="7920429" cy="1038225"/>
          </a:xfrm>
        </p:spPr>
        <p:txBody>
          <a:bodyPr/>
          <a:lstStyle/>
          <a:p>
            <a:r>
              <a:rPr lang="fi-FI" dirty="0" smtClean="0"/>
              <a:t>Ennuste </a:t>
            </a:r>
            <a:r>
              <a:rPr lang="fi-FI" dirty="0" err="1" smtClean="0"/>
              <a:t>step</a:t>
            </a:r>
            <a:r>
              <a:rPr lang="fi-FI" dirty="0" smtClean="0"/>
              <a:t> </a:t>
            </a:r>
            <a:r>
              <a:rPr lang="fi-FI" dirty="0" smtClean="0"/>
              <a:t>1: dynaaminen DTW </a:t>
            </a:r>
            <a:endParaRPr lang="fi-FI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96FC99-62BC-4FD6-91C5-E0F368A1B0C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57265C59-F197-43D7-B116-186ED066248B}" type="datetime1">
              <a:rPr lang="fi-FI" smtClean="0"/>
              <a:pPr>
                <a:defRPr/>
              </a:pPr>
              <a:t>20.3.2019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2324"/>
            <a:ext cx="2806017" cy="1640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797675" y="1470025"/>
            <a:ext cx="1993900" cy="4416425"/>
          </a:xfrm>
          <a:prstGeom prst="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TextBox 12"/>
          <p:cNvSpPr txBox="1"/>
          <p:nvPr/>
        </p:nvSpPr>
        <p:spPr>
          <a:xfrm>
            <a:off x="6759737" y="107211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Asiantuntijamalli !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013" y="1518296"/>
            <a:ext cx="1295074" cy="1399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200401" y="5123126"/>
            <a:ext cx="29402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smtClean="0"/>
              <a:t>Kevyt laskea</a:t>
            </a:r>
          </a:p>
          <a:p>
            <a:r>
              <a:rPr lang="fi-FI" sz="1400" dirty="0" smtClean="0"/>
              <a:t>Yleistettävissä koko Suomeen</a:t>
            </a:r>
          </a:p>
          <a:p>
            <a:r>
              <a:rPr lang="fi-FI" sz="1400" dirty="0" smtClean="0"/>
              <a:t>Luokitteleva</a:t>
            </a:r>
          </a:p>
          <a:p>
            <a:r>
              <a:rPr lang="fi-FI" sz="1400" dirty="0" smtClean="0"/>
              <a:t>Säähistoria (1980-2010) </a:t>
            </a:r>
            <a:r>
              <a:rPr lang="fi-FI" sz="1400" dirty="0" smtClean="0">
                <a:sym typeface="Wingdings" panose="05000000000000000000" pitchFamily="2" charset="2"/>
              </a:rPr>
              <a:t></a:t>
            </a:r>
          </a:p>
          <a:p>
            <a:r>
              <a:rPr lang="fi-FI" sz="1400" dirty="0" smtClean="0">
                <a:sym typeface="Wingdings" panose="05000000000000000000" pitchFamily="2" charset="2"/>
              </a:rPr>
              <a:t>Kosteusolosuhteiden vuosisykli  </a:t>
            </a:r>
          </a:p>
          <a:p>
            <a:r>
              <a:rPr lang="fi-FI" sz="1400" dirty="0" smtClean="0">
                <a:sym typeface="Wingdings" panose="05000000000000000000" pitchFamily="2" charset="2"/>
              </a:rPr>
              <a:t>korjuusuunnittelu</a:t>
            </a:r>
            <a:endParaRPr lang="fi-FI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833088" y="3030246"/>
            <a:ext cx="165462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smtClean="0"/>
              <a:t>Kosteusennuste</a:t>
            </a:r>
          </a:p>
          <a:p>
            <a:r>
              <a:rPr lang="fi-FI" sz="1600" dirty="0" smtClean="0"/>
              <a:t>Maalaji</a:t>
            </a:r>
          </a:p>
          <a:p>
            <a:r>
              <a:rPr lang="fi-FI" sz="1600" dirty="0" smtClean="0"/>
              <a:t>Puustotieto</a:t>
            </a:r>
          </a:p>
          <a:p>
            <a:r>
              <a:rPr lang="fi-FI" sz="1600" dirty="0" smtClean="0"/>
              <a:t>Mikrotopografia</a:t>
            </a:r>
          </a:p>
          <a:p>
            <a:r>
              <a:rPr lang="fi-FI" sz="1600" dirty="0" err="1" smtClean="0"/>
              <a:t>Arbonaut</a:t>
            </a:r>
            <a:r>
              <a:rPr lang="fi-FI" sz="1600" dirty="0" smtClean="0"/>
              <a:t> KKL</a:t>
            </a:r>
            <a:endParaRPr lang="fi-FI" sz="1600" dirty="0" smtClean="0"/>
          </a:p>
          <a:p>
            <a:r>
              <a:rPr lang="fi-FI" sz="1600" dirty="0" smtClean="0"/>
              <a:t>….</a:t>
            </a:r>
          </a:p>
          <a:p>
            <a:endParaRPr lang="fi-FI" sz="1600" dirty="0"/>
          </a:p>
          <a:p>
            <a:r>
              <a:rPr lang="fi-FI" sz="1600" dirty="0" smtClean="0"/>
              <a:t>K</a:t>
            </a:r>
            <a:r>
              <a:rPr lang="fi-FI" sz="1600" dirty="0" smtClean="0"/>
              <a:t>okemus </a:t>
            </a:r>
            <a:r>
              <a:rPr lang="fi-FI" sz="1600" dirty="0" smtClean="0"/>
              <a:t>ja </a:t>
            </a:r>
          </a:p>
          <a:p>
            <a:r>
              <a:rPr lang="fi-FI" sz="1600" dirty="0"/>
              <a:t>n</a:t>
            </a:r>
            <a:r>
              <a:rPr lang="fi-FI" sz="1600" dirty="0" smtClean="0"/>
              <a:t>äkemys</a:t>
            </a:r>
          </a:p>
          <a:p>
            <a:endParaRPr lang="fi-FI" sz="16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88954" y="1057517"/>
            <a:ext cx="2617063" cy="64633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i-FI" dirty="0" smtClean="0"/>
              <a:t>Hydrologinen </a:t>
            </a:r>
            <a:r>
              <a:rPr lang="fi-FI" dirty="0" smtClean="0"/>
              <a:t>malli + säätieto + sääennuste</a:t>
            </a:r>
            <a:endParaRPr lang="fi-FI" dirty="0" smtClean="0"/>
          </a:p>
        </p:txBody>
      </p:sp>
      <p:sp>
        <p:nvSpPr>
          <p:cNvPr id="3" name="Oval 2"/>
          <p:cNvSpPr/>
          <p:nvPr/>
        </p:nvSpPr>
        <p:spPr>
          <a:xfrm>
            <a:off x="188954" y="4218695"/>
            <a:ext cx="2827378" cy="1277273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" name="Rectangle 3"/>
          <p:cNvSpPr/>
          <p:nvPr/>
        </p:nvSpPr>
        <p:spPr>
          <a:xfrm>
            <a:off x="474758" y="4534167"/>
            <a:ext cx="25138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dirty="0" smtClean="0"/>
              <a:t>Malliennuste </a:t>
            </a:r>
            <a:r>
              <a:rPr lang="fi-FI" dirty="0" smtClean="0">
                <a:sym typeface="Wingdings" panose="05000000000000000000" pitchFamily="2" charset="2"/>
              </a:rPr>
              <a:t> oikean</a:t>
            </a:r>
          </a:p>
          <a:p>
            <a:r>
              <a:rPr lang="fi-FI" dirty="0" smtClean="0">
                <a:sym typeface="Wingdings" panose="05000000000000000000" pitchFamily="2" charset="2"/>
              </a:rPr>
              <a:t>DTW-</a:t>
            </a:r>
            <a:r>
              <a:rPr lang="fi-FI" dirty="0">
                <a:sym typeface="Wingdings" panose="05000000000000000000" pitchFamily="2" charset="2"/>
              </a:rPr>
              <a:t> k</a:t>
            </a:r>
            <a:r>
              <a:rPr lang="fi-FI" dirty="0" smtClean="0">
                <a:sym typeface="Wingdings" panose="05000000000000000000" pitchFamily="2" charset="2"/>
              </a:rPr>
              <a:t>artan valinta</a:t>
            </a:r>
            <a:endParaRPr lang="fi-FI" dirty="0" smtClean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256" y="867263"/>
            <a:ext cx="1841273" cy="206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100" y="3043866"/>
            <a:ext cx="1836430" cy="2079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923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48838" y="84857"/>
            <a:ext cx="7543800" cy="1038225"/>
          </a:xfrm>
        </p:spPr>
        <p:txBody>
          <a:bodyPr/>
          <a:lstStyle/>
          <a:p>
            <a:r>
              <a:rPr lang="fi-FI" dirty="0" smtClean="0"/>
              <a:t>”Alkukevät / sateinen syksy”</a:t>
            </a:r>
            <a:endParaRPr lang="fi-FI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96FC99-62BC-4FD6-91C5-E0F368A1B0C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57265C59-F197-43D7-B116-186ED066248B}" type="datetime1">
              <a:rPr lang="fi-FI" smtClean="0"/>
              <a:pPr>
                <a:defRPr/>
              </a:pPr>
              <a:t>20.3.2019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23" y="736270"/>
            <a:ext cx="9216645" cy="514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197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1BC28-0A8C-4F45-936D-FCE9876DF32D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4DD9DF4-C91B-49BD-91A2-D078624EBDC4}" type="datetime1">
              <a:rPr lang="fi-FI" smtClean="0"/>
              <a:pPr>
                <a:defRPr/>
              </a:pPr>
              <a:t>20.3.2019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127" y="810311"/>
            <a:ext cx="9227127" cy="5121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7"/>
          <p:cNvSpPr txBox="1">
            <a:spLocks/>
          </p:cNvSpPr>
          <p:nvPr/>
        </p:nvSpPr>
        <p:spPr>
          <a:xfrm>
            <a:off x="348838" y="84857"/>
            <a:ext cx="7543800" cy="1038225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dirty="0" smtClean="0"/>
              <a:t>”Kuiva kesätilanne”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0938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31BC28-0A8C-4F45-936D-FCE9876DF32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4DD9DF4-C91B-49BD-91A2-D078624EBDC4}" type="datetime1">
              <a:rPr lang="fi-FI" smtClean="0"/>
              <a:pPr>
                <a:defRPr/>
              </a:pPr>
              <a:t>20.3.2019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6" y="771524"/>
            <a:ext cx="8286750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90563" y="252412"/>
            <a:ext cx="7543800" cy="1038225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dirty="0" smtClean="0"/>
              <a:t>Routaennusteet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4542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Dynaamisten karttojen käytännön </a:t>
            </a:r>
            <a:r>
              <a:rPr lang="fi-FI" dirty="0" smtClean="0"/>
              <a:t>testaus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865" y="1289339"/>
            <a:ext cx="7543800" cy="4418013"/>
          </a:xfrm>
        </p:spPr>
        <p:txBody>
          <a:bodyPr/>
          <a:lstStyle/>
          <a:p>
            <a:r>
              <a:rPr lang="fi-FI" dirty="0" smtClean="0"/>
              <a:t>Dynaamiset ’kosteuskartat’ isommille </a:t>
            </a:r>
            <a:r>
              <a:rPr lang="fi-FI" dirty="0" smtClean="0"/>
              <a:t>alueille</a:t>
            </a:r>
          </a:p>
          <a:p>
            <a:pPr lvl="1"/>
            <a:r>
              <a:rPr lang="fi-FI" dirty="0" smtClean="0"/>
              <a:t>Minne? Kuinka usein?</a:t>
            </a:r>
            <a:endParaRPr lang="fi-FI" dirty="0" smtClean="0"/>
          </a:p>
          <a:p>
            <a:r>
              <a:rPr lang="fi-FI" dirty="0" smtClean="0"/>
              <a:t>Routaennusteen lisääminen (Lehtonen et al. 2017 HESSD)</a:t>
            </a:r>
            <a:endParaRPr lang="fi-FI" dirty="0" smtClean="0"/>
          </a:p>
          <a:p>
            <a:r>
              <a:rPr lang="fi-FI" dirty="0" smtClean="0"/>
              <a:t>Kartat </a:t>
            </a:r>
            <a:r>
              <a:rPr lang="fi-FI" dirty="0" smtClean="0"/>
              <a:t>rasteriaineistoiksi (1krt/vrk</a:t>
            </a:r>
            <a:r>
              <a:rPr lang="fi-FI" dirty="0" smtClean="0"/>
              <a:t>)</a:t>
            </a:r>
          </a:p>
          <a:p>
            <a:pPr lvl="1"/>
            <a:r>
              <a:rPr lang="fi-FI" dirty="0" smtClean="0"/>
              <a:t>Suunnittelujärjestelmiin (</a:t>
            </a:r>
            <a:r>
              <a:rPr lang="fi-FI" dirty="0" err="1" smtClean="0"/>
              <a:t>geotiff</a:t>
            </a:r>
            <a:r>
              <a:rPr lang="fi-FI" dirty="0" smtClean="0"/>
              <a:t> tms. muoto)?</a:t>
            </a:r>
            <a:endParaRPr lang="fi-FI" dirty="0" smtClean="0"/>
          </a:p>
          <a:p>
            <a:pPr marL="342900" lvl="1" indent="-342900">
              <a:buFont typeface="Arial" charset="0"/>
              <a:buChar char="•"/>
            </a:pPr>
            <a:r>
              <a:rPr lang="fi-FI" dirty="0" smtClean="0"/>
              <a:t>Palautteen keräys:</a:t>
            </a:r>
            <a:endParaRPr lang="fi-FI" dirty="0" smtClean="0"/>
          </a:p>
          <a:p>
            <a:pPr lvl="1"/>
            <a:r>
              <a:rPr lang="fi-FI" dirty="0" smtClean="0"/>
              <a:t>Missä toimii ja missä ei? Tarvitaan aikaan &amp; paikkaan sidottua </a:t>
            </a:r>
            <a:r>
              <a:rPr lang="fi-FI" dirty="0" smtClean="0"/>
              <a:t>tietoa</a:t>
            </a:r>
          </a:p>
          <a:p>
            <a:r>
              <a:rPr lang="fi-FI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Kosteusennuste </a:t>
            </a:r>
            <a:r>
              <a:rPr lang="fi-FI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yksi lisätaso staattisen tiedon </a:t>
            </a:r>
            <a:r>
              <a:rPr lang="fi-FI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rinnalla</a:t>
            </a:r>
            <a:endParaRPr lang="fi-FI" dirty="0">
              <a:solidFill>
                <a:schemeClr val="accent5"/>
              </a:solidFill>
              <a:sym typeface="Wingdings" panose="05000000000000000000" pitchFamily="2" charset="2"/>
            </a:endParaRPr>
          </a:p>
          <a:p>
            <a:r>
              <a:rPr lang="fi-FI" b="1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Mikä on kysymys johon halutaan vastaus!</a:t>
            </a:r>
          </a:p>
          <a:p>
            <a:pPr lvl="1"/>
            <a:r>
              <a:rPr lang="fi-FI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Ajallinen vaihtelu ja 10vrk ennuste? Vai säähistoriaan perustuva luokittelu ’tyypillisistä olosuhteista’?</a:t>
            </a:r>
          </a:p>
          <a:p>
            <a:pPr lvl="1"/>
            <a:r>
              <a:rPr lang="fi-FI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Reittioptimointi kuvioilla vai korjuuoperaatioiden suunnittelu?</a:t>
            </a:r>
            <a:endParaRPr lang="fi-FI" dirty="0" smtClean="0">
              <a:solidFill>
                <a:schemeClr val="accent5"/>
              </a:solidFill>
              <a:sym typeface="Wingdings" panose="05000000000000000000" pitchFamily="2" charset="2"/>
            </a:endParaRPr>
          </a:p>
          <a:p>
            <a:pPr lvl="1"/>
            <a:endParaRPr lang="fi-FI" b="1" dirty="0" smtClean="0">
              <a:solidFill>
                <a:schemeClr val="accent5"/>
              </a:solidFill>
            </a:endParaRPr>
          </a:p>
          <a:p>
            <a:pPr lvl="1"/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6E948F04-9F99-4818-A695-679B8EF17C98}" type="datetime1">
              <a:rPr lang="fi-FI" smtClean="0"/>
              <a:pPr>
                <a:defRPr/>
              </a:pPr>
              <a:t>20.3.2019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1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07411"/>
            <a:ext cx="8229600" cy="4813995"/>
          </a:xfrm>
        </p:spPr>
        <p:txBody>
          <a:bodyPr>
            <a:noAutofit/>
          </a:bodyPr>
          <a:lstStyle/>
          <a:p>
            <a:r>
              <a:rPr lang="fi-FI" sz="1800" dirty="0" smtClean="0"/>
              <a:t>Syötteenä vrk säädata ja/tai ennuste</a:t>
            </a:r>
            <a:endParaRPr lang="fi-FI" sz="1800" dirty="0"/>
          </a:p>
          <a:p>
            <a:r>
              <a:rPr lang="fi-FI" sz="1800" dirty="0" smtClean="0"/>
              <a:t>Parametreina</a:t>
            </a:r>
          </a:p>
          <a:p>
            <a:pPr lvl="1"/>
            <a:r>
              <a:rPr lang="fi-FI" sz="1800" dirty="0" smtClean="0"/>
              <a:t>Puuston määrä ja lajisuhteet:</a:t>
            </a:r>
          </a:p>
          <a:p>
            <a:pPr lvl="2"/>
            <a:r>
              <a:rPr lang="fi-FI" sz="1800" dirty="0" smtClean="0"/>
              <a:t>Kuviotieto tai </a:t>
            </a:r>
            <a:r>
              <a:rPr lang="fi-FI" sz="1800" dirty="0" err="1" smtClean="0"/>
              <a:t>mVMI</a:t>
            </a:r>
            <a:endParaRPr lang="fi-FI" sz="1800" dirty="0" smtClean="0"/>
          </a:p>
          <a:p>
            <a:pPr lvl="1"/>
            <a:r>
              <a:rPr lang="fi-FI" sz="1800" dirty="0" smtClean="0"/>
              <a:t>Ojaväli ja ojasyvyys</a:t>
            </a:r>
          </a:p>
          <a:p>
            <a:pPr lvl="1"/>
            <a:r>
              <a:rPr lang="fi-FI" sz="1800" dirty="0" smtClean="0"/>
              <a:t>Turpeen ominaisuudet</a:t>
            </a:r>
          </a:p>
          <a:p>
            <a:pPr lvl="2"/>
            <a:r>
              <a:rPr lang="fi-FI" sz="1800" dirty="0" smtClean="0"/>
              <a:t>suotyyppi / kasvupaikkatyyppi</a:t>
            </a:r>
          </a:p>
          <a:p>
            <a:r>
              <a:rPr lang="fi-FI" sz="1800" dirty="0" smtClean="0"/>
              <a:t>Ennuste 1krt/vrk</a:t>
            </a:r>
          </a:p>
          <a:p>
            <a:pPr lvl="1"/>
            <a:r>
              <a:rPr lang="fi-FI" sz="1800" dirty="0" smtClean="0"/>
              <a:t>Pohjaveden syvyys</a:t>
            </a:r>
          </a:p>
          <a:p>
            <a:pPr lvl="1"/>
            <a:r>
              <a:rPr lang="fi-FI" sz="1800" dirty="0" smtClean="0"/>
              <a:t>Roudan syvyys; lisäpalikka ’helppo tehdä’</a:t>
            </a:r>
          </a:p>
          <a:p>
            <a:pPr lvl="1"/>
            <a:r>
              <a:rPr lang="fi-FI" sz="1800" dirty="0" smtClean="0"/>
              <a:t>Myöhemmin kantavuus (Jari Ala-Ilomäki)</a:t>
            </a:r>
          </a:p>
          <a:p>
            <a:r>
              <a:rPr lang="fi-FI" sz="1800" dirty="0" smtClean="0"/>
              <a:t>”Tehtävissä kaikille Suomen ojitetuille soille”</a:t>
            </a:r>
          </a:p>
          <a:p>
            <a:pPr lvl="1"/>
            <a:r>
              <a:rPr lang="fi-FI" sz="1800" dirty="0" smtClean="0"/>
              <a:t>SOMPA &amp; </a:t>
            </a:r>
            <a:r>
              <a:rPr lang="fi-FI" sz="1800" dirty="0" err="1" smtClean="0"/>
              <a:t>CCF-peat</a:t>
            </a:r>
            <a:r>
              <a:rPr lang="fi-FI" sz="1800" dirty="0" smtClean="0"/>
              <a:t> (SA): testaus jatkuvan kasvatuksen koealoille</a:t>
            </a:r>
          </a:p>
          <a:p>
            <a:pPr lvl="1"/>
            <a:r>
              <a:rPr lang="fi-FI" sz="1800" dirty="0" smtClean="0">
                <a:solidFill>
                  <a:schemeClr val="accent1"/>
                </a:solidFill>
              </a:rPr>
              <a:t>Suometsien Sadonkorjuu: demo puunkorjuuoperaatioissa (Jori Uusitalo)</a:t>
            </a:r>
          </a:p>
          <a:p>
            <a:pPr lvl="1"/>
            <a:endParaRPr lang="en-US" sz="1800" dirty="0" smtClean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196752"/>
            <a:ext cx="2743118" cy="40324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Turvemaiden hydrologiaennusteet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06" y="1"/>
            <a:ext cx="1439694" cy="1306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rc 4"/>
          <p:cNvSpPr/>
          <p:nvPr/>
        </p:nvSpPr>
        <p:spPr>
          <a:xfrm>
            <a:off x="5629126" y="4152408"/>
            <a:ext cx="2540397" cy="498764"/>
          </a:xfrm>
          <a:prstGeom prst="arc">
            <a:avLst/>
          </a:prstGeom>
          <a:ln w="539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Arc 6"/>
          <p:cNvSpPr/>
          <p:nvPr/>
        </p:nvSpPr>
        <p:spPr>
          <a:xfrm flipH="1">
            <a:off x="6009971" y="4172199"/>
            <a:ext cx="2254554" cy="307769"/>
          </a:xfrm>
          <a:prstGeom prst="arc">
            <a:avLst/>
          </a:prstGeom>
          <a:ln w="539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TextBox 7"/>
          <p:cNvSpPr txBox="1"/>
          <p:nvPr/>
        </p:nvSpPr>
        <p:spPr>
          <a:xfrm>
            <a:off x="7935690" y="1283660"/>
            <a:ext cx="106311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i-FI" sz="1200" dirty="0" smtClean="0"/>
              <a:t>Kersti Haahti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357321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713F14-65AC-4F63-824F-326643FF777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6CD1440C-FAB8-4462-93BB-8682131BCA36}" type="datetime1">
              <a:rPr lang="fi-FI" smtClean="0"/>
              <a:pPr>
                <a:defRPr/>
              </a:pPr>
              <a:t>20.3.2019</a:t>
            </a:fld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42853" y="2841625"/>
            <a:ext cx="8128000" cy="4256088"/>
          </a:xfrm>
        </p:spPr>
        <p:txBody>
          <a:bodyPr/>
          <a:lstStyle/>
          <a:p>
            <a:r>
              <a:rPr lang="en-US" sz="2400" dirty="0"/>
              <a:t>7 </a:t>
            </a:r>
            <a:r>
              <a:rPr lang="en-US" sz="2400" dirty="0" err="1"/>
              <a:t>kohdetta</a:t>
            </a:r>
            <a:r>
              <a:rPr lang="en-US" sz="2400" dirty="0"/>
              <a:t>, </a:t>
            </a:r>
            <a:r>
              <a:rPr lang="en-US" sz="2400" dirty="0" err="1"/>
              <a:t>joilla</a:t>
            </a:r>
            <a:r>
              <a:rPr lang="en-US" sz="2400" dirty="0"/>
              <a:t> </a:t>
            </a:r>
            <a:r>
              <a:rPr lang="en-US" sz="2400" dirty="0" smtClean="0"/>
              <a:t>2-4 </a:t>
            </a:r>
            <a:r>
              <a:rPr lang="en-US" sz="2400" dirty="0" err="1" smtClean="0"/>
              <a:t>hakkuukäsittelyä</a:t>
            </a:r>
            <a:r>
              <a:rPr lang="en-US" sz="2400" dirty="0" smtClean="0"/>
              <a:t> + </a:t>
            </a:r>
            <a:r>
              <a:rPr lang="en-US" sz="2400" dirty="0" err="1" smtClean="0"/>
              <a:t>kontrolli</a:t>
            </a:r>
            <a:endParaRPr lang="en-US" sz="2400" dirty="0"/>
          </a:p>
          <a:p>
            <a:pPr lvl="1"/>
            <a:r>
              <a:rPr lang="en-US" sz="2000" dirty="0" err="1"/>
              <a:t>Paroninkorpi</a:t>
            </a:r>
            <a:r>
              <a:rPr lang="en-US" sz="2000" dirty="0"/>
              <a:t>, </a:t>
            </a:r>
            <a:r>
              <a:rPr lang="en-US" sz="2000" dirty="0" err="1"/>
              <a:t>Heinävesi</a:t>
            </a:r>
            <a:r>
              <a:rPr lang="en-US" sz="2000" dirty="0"/>
              <a:t>, </a:t>
            </a:r>
            <a:r>
              <a:rPr lang="en-US" sz="2000" dirty="0" err="1"/>
              <a:t>Juuka</a:t>
            </a:r>
            <a:r>
              <a:rPr lang="en-US" sz="2000" dirty="0"/>
              <a:t>, </a:t>
            </a:r>
            <a:r>
              <a:rPr lang="en-US" sz="2000" dirty="0" err="1"/>
              <a:t>Sinilammenneva</a:t>
            </a:r>
            <a:r>
              <a:rPr lang="en-US" sz="2000" dirty="0"/>
              <a:t>, </a:t>
            </a:r>
            <a:r>
              <a:rPr lang="en-US" sz="2000" dirty="0" err="1"/>
              <a:t>Kivalo</a:t>
            </a:r>
            <a:r>
              <a:rPr lang="en-US" sz="2000" dirty="0"/>
              <a:t>, </a:t>
            </a:r>
            <a:r>
              <a:rPr lang="en-US" sz="2000" dirty="0" err="1"/>
              <a:t>Lettosuo</a:t>
            </a:r>
            <a:r>
              <a:rPr lang="en-US" sz="2000" dirty="0"/>
              <a:t>, (</a:t>
            </a:r>
            <a:r>
              <a:rPr lang="en-US" sz="2000" dirty="0" err="1"/>
              <a:t>Ränskälänkorpi</a:t>
            </a:r>
            <a:r>
              <a:rPr lang="en-US" sz="2000" dirty="0"/>
              <a:t>)</a:t>
            </a:r>
          </a:p>
          <a:p>
            <a:r>
              <a:rPr lang="en-US" sz="2400" dirty="0" err="1"/>
              <a:t>Malliajoihin</a:t>
            </a:r>
            <a:r>
              <a:rPr lang="en-US" sz="2400" dirty="0"/>
              <a:t> </a:t>
            </a:r>
            <a:r>
              <a:rPr lang="en-US" sz="2400" dirty="0" err="1" smtClean="0"/>
              <a:t>tarvitaan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err="1">
                <a:solidFill>
                  <a:srgbClr val="FF0000"/>
                </a:solidFill>
              </a:rPr>
              <a:t>Sijainti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(IL </a:t>
            </a:r>
            <a:r>
              <a:rPr lang="en-US" sz="2000" dirty="0" err="1"/>
              <a:t>säädata</a:t>
            </a:r>
            <a:r>
              <a:rPr lang="en-US" sz="2000" dirty="0"/>
              <a:t> </a:t>
            </a:r>
            <a:r>
              <a:rPr lang="en-US" sz="2000" dirty="0" err="1" smtClean="0"/>
              <a:t>hakua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tulosten</a:t>
            </a:r>
            <a:r>
              <a:rPr lang="en-US" dirty="0" smtClean="0"/>
              <a:t> </a:t>
            </a:r>
            <a:r>
              <a:rPr lang="en-US" dirty="0" err="1" smtClean="0"/>
              <a:t>esitystä</a:t>
            </a:r>
            <a:r>
              <a:rPr lang="en-US" sz="2000" dirty="0" smtClean="0"/>
              <a:t> </a:t>
            </a:r>
            <a:r>
              <a:rPr lang="en-US" sz="2000" dirty="0" err="1"/>
              <a:t>varten</a:t>
            </a:r>
            <a:r>
              <a:rPr lang="en-US" sz="2000" dirty="0"/>
              <a:t>) </a:t>
            </a:r>
          </a:p>
          <a:p>
            <a:pPr lvl="1"/>
            <a:r>
              <a:rPr lang="en-US" sz="2000" dirty="0" err="1">
                <a:solidFill>
                  <a:srgbClr val="FF0000"/>
                </a:solidFill>
              </a:rPr>
              <a:t>Ojaväli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ojasyvyys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turvelaji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(+ bulk density tai </a:t>
            </a:r>
            <a:r>
              <a:rPr lang="en-US" sz="2000" dirty="0" err="1"/>
              <a:t>maatuneisuus</a:t>
            </a:r>
            <a:r>
              <a:rPr lang="en-US" sz="2000" dirty="0"/>
              <a:t> </a:t>
            </a:r>
            <a:r>
              <a:rPr lang="en-US" sz="2000" dirty="0" err="1"/>
              <a:t>syvyyden</a:t>
            </a:r>
            <a:r>
              <a:rPr lang="en-US" sz="2000" dirty="0"/>
              <a:t> </a:t>
            </a:r>
            <a:r>
              <a:rPr lang="en-US" sz="2000" dirty="0" err="1"/>
              <a:t>suhteen</a:t>
            </a:r>
            <a:r>
              <a:rPr lang="en-US" sz="2000" dirty="0"/>
              <a:t>)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LAI </a:t>
            </a:r>
            <a:r>
              <a:rPr lang="en-US" sz="2000" dirty="0"/>
              <a:t>(</a:t>
            </a:r>
            <a:r>
              <a:rPr lang="en-US" sz="2000" dirty="0" err="1"/>
              <a:t>conif</a:t>
            </a:r>
            <a:r>
              <a:rPr lang="en-US" sz="2000" dirty="0"/>
              <a:t>/</a:t>
            </a:r>
            <a:r>
              <a:rPr lang="en-US" sz="2000" dirty="0" err="1"/>
              <a:t>decid</a:t>
            </a:r>
            <a:r>
              <a:rPr lang="en-US" sz="2000" dirty="0"/>
              <a:t>/shrubs)</a:t>
            </a:r>
            <a:r>
              <a:rPr lang="en-US" sz="2000" dirty="0">
                <a:solidFill>
                  <a:srgbClr val="FF0000"/>
                </a:solidFill>
              </a:rPr>
              <a:t>, canopy height and </a:t>
            </a:r>
            <a:r>
              <a:rPr lang="en-US" sz="2000" dirty="0" smtClean="0">
                <a:solidFill>
                  <a:srgbClr val="FF0000"/>
                </a:solidFill>
              </a:rPr>
              <a:t>closure</a:t>
            </a:r>
            <a:endParaRPr lang="en-US" sz="2000" dirty="0">
              <a:solidFill>
                <a:srgbClr val="FF0000"/>
              </a:solidFill>
            </a:endParaRPr>
          </a:p>
          <a:p>
            <a:pPr lvl="1"/>
            <a:r>
              <a:rPr lang="en-US" sz="2000" dirty="0" err="1" smtClean="0">
                <a:solidFill>
                  <a:srgbClr val="00B0F0"/>
                </a:solidFill>
              </a:rPr>
              <a:t>Pohjavesimittaukset</a:t>
            </a:r>
            <a:r>
              <a:rPr lang="en-US" sz="2000" dirty="0" smtClean="0">
                <a:solidFill>
                  <a:srgbClr val="00B0F0"/>
                </a:solidFill>
              </a:rPr>
              <a:t> </a:t>
            </a:r>
            <a:r>
              <a:rPr lang="en-US" sz="2000" dirty="0" err="1"/>
              <a:t>mallin</a:t>
            </a:r>
            <a:r>
              <a:rPr lang="en-US" sz="2000" dirty="0"/>
              <a:t> </a:t>
            </a:r>
            <a:r>
              <a:rPr lang="en-US" sz="2000" dirty="0" err="1" smtClean="0"/>
              <a:t>kalibroimiseksi</a:t>
            </a:r>
            <a:r>
              <a:rPr lang="en-US" sz="2000" dirty="0" smtClean="0"/>
              <a:t>/</a:t>
            </a:r>
            <a:r>
              <a:rPr lang="en-US" sz="2000" dirty="0" err="1" smtClean="0"/>
              <a:t>validoimiseksi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382" y="113617"/>
            <a:ext cx="8858992" cy="1038225"/>
          </a:xfrm>
        </p:spPr>
        <p:txBody>
          <a:bodyPr/>
          <a:lstStyle/>
          <a:p>
            <a:r>
              <a:rPr lang="fi-FI" sz="3200" dirty="0"/>
              <a:t>Sompa </a:t>
            </a:r>
            <a:r>
              <a:rPr lang="fi-FI" sz="3200" dirty="0" smtClean="0"/>
              <a:t>kohteet: testaus jatkuvan kasvatuksen koealoille</a:t>
            </a:r>
            <a:endParaRPr lang="en-US" sz="3200" dirty="0"/>
          </a:p>
        </p:txBody>
      </p:sp>
      <p:pic>
        <p:nvPicPr>
          <p:cNvPr id="6" name="Picture 2" descr="H:\Esityksiä\Figures\g4271-3-6-3-7-9-3-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12" y="1151842"/>
            <a:ext cx="8694662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Brace 6"/>
          <p:cNvSpPr/>
          <p:nvPr/>
        </p:nvSpPr>
        <p:spPr>
          <a:xfrm>
            <a:off x="714435" y="4443531"/>
            <a:ext cx="218956" cy="793488"/>
          </a:xfrm>
          <a:prstGeom prst="leftBrace">
            <a:avLst>
              <a:gd name="adj1" fmla="val 94618"/>
              <a:gd name="adj2" fmla="val 50000"/>
            </a:avLst>
          </a:prstGeom>
          <a:ln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>
            <a:off x="714435" y="5418387"/>
            <a:ext cx="218956" cy="793488"/>
          </a:xfrm>
          <a:prstGeom prst="leftBrace">
            <a:avLst>
              <a:gd name="adj1" fmla="val 94618"/>
              <a:gd name="adj2" fmla="val 50000"/>
            </a:avLst>
          </a:prstGeom>
          <a:ln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7457554">
            <a:off x="-203386" y="4547888"/>
            <a:ext cx="1111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600" dirty="0" smtClean="0"/>
              <a:t>joka kohteelle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 rot="17457554">
            <a:off x="-271194" y="5612951"/>
            <a:ext cx="1228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600" dirty="0" smtClean="0"/>
              <a:t>joka käsittelyille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6526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77" y="0"/>
            <a:ext cx="6885542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6878" y="74814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Puusto</a:t>
            </a:r>
            <a:endParaRPr lang="fi-FI" dirty="0"/>
          </a:p>
        </p:txBody>
      </p:sp>
      <p:sp>
        <p:nvSpPr>
          <p:cNvPr id="5" name="TextBox 4"/>
          <p:cNvSpPr txBox="1"/>
          <p:nvPr/>
        </p:nvSpPr>
        <p:spPr>
          <a:xfrm>
            <a:off x="153330" y="2147454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Ojan</a:t>
            </a:r>
          </a:p>
          <a:p>
            <a:r>
              <a:rPr lang="fi-FI" dirty="0" smtClean="0"/>
              <a:t>syvyys</a:t>
            </a:r>
            <a:endParaRPr lang="fi-FI" dirty="0"/>
          </a:p>
        </p:txBody>
      </p:sp>
      <p:sp>
        <p:nvSpPr>
          <p:cNvPr id="6" name="TextBox 5"/>
          <p:cNvSpPr txBox="1"/>
          <p:nvPr/>
        </p:nvSpPr>
        <p:spPr>
          <a:xfrm>
            <a:off x="166278" y="380802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Ojaväli</a:t>
            </a:r>
            <a:endParaRPr lang="fi-FI" dirty="0"/>
          </a:p>
        </p:txBody>
      </p:sp>
      <p:sp>
        <p:nvSpPr>
          <p:cNvPr id="7" name="TextBox 6"/>
          <p:cNvSpPr txBox="1"/>
          <p:nvPr/>
        </p:nvSpPr>
        <p:spPr>
          <a:xfrm>
            <a:off x="153330" y="5539838"/>
            <a:ext cx="104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Turvelaji</a:t>
            </a:r>
            <a:endParaRPr lang="fi-FI" dirty="0"/>
          </a:p>
        </p:txBody>
      </p:sp>
      <p:sp>
        <p:nvSpPr>
          <p:cNvPr id="3" name="TextBox 2"/>
          <p:cNvSpPr txBox="1"/>
          <p:nvPr/>
        </p:nvSpPr>
        <p:spPr>
          <a:xfrm>
            <a:off x="5035137" y="0"/>
            <a:ext cx="1683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smtClean="0"/>
              <a:t>LAI = </a:t>
            </a:r>
            <a:r>
              <a:rPr lang="fi-FI" sz="1200" dirty="0" err="1" smtClean="0"/>
              <a:t>f(neulasmassa</a:t>
            </a:r>
            <a:r>
              <a:rPr lang="fi-FI" sz="1200" dirty="0" smtClean="0"/>
              <a:t>)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118105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Vihdin demo: https://wetness.luke.fi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6E948F04-9F99-4818-A695-679B8EF17C98}" type="datetime1">
              <a:rPr lang="fi-FI" smtClean="0"/>
              <a:pPr>
                <a:defRPr/>
              </a:pPr>
              <a:t>20.3.2019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350" y="1802926"/>
            <a:ext cx="5460207" cy="477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66" y="1127077"/>
            <a:ext cx="3284106" cy="2537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9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713F14-65AC-4F63-824F-326643FF777C}" type="slidenum">
              <a:rPr lang="en-US" smtClean="0">
                <a:solidFill>
                  <a:srgbClr val="54585A">
                    <a:tint val="75000"/>
                  </a:srgbClr>
                </a:solidFill>
              </a:rPr>
              <a:pPr>
                <a:defRPr/>
              </a:pPr>
              <a:t>20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CD1440C-FAB8-4462-93BB-8682131BCA36}" type="datetime1">
              <a:rPr lang="fi-FI" smtClean="0">
                <a:solidFill>
                  <a:srgbClr val="54585A">
                    <a:tint val="75000"/>
                  </a:srgbClr>
                </a:solidFill>
              </a:rPr>
              <a:pPr>
                <a:defRPr/>
              </a:pPr>
              <a:t>20.3.2019</a:t>
            </a:fld>
            <a:endParaRPr lang="en-US" dirty="0">
              <a:solidFill>
                <a:srgbClr val="54585A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82" y="845251"/>
            <a:ext cx="3430478" cy="244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642" y="845252"/>
            <a:ext cx="3390142" cy="244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70" y="3670970"/>
            <a:ext cx="3596302" cy="238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490" y="769659"/>
            <a:ext cx="669800" cy="2599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253" y="3599482"/>
            <a:ext cx="3951037" cy="2523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31323" y="42203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>
                <a:solidFill>
                  <a:srgbClr val="54585A"/>
                </a:solidFill>
              </a:rPr>
              <a:t>WTD ’joku </a:t>
            </a:r>
            <a:r>
              <a:rPr lang="fi-FI" dirty="0" err="1" smtClean="0">
                <a:solidFill>
                  <a:srgbClr val="54585A"/>
                </a:solidFill>
              </a:rPr>
              <a:t>random</a:t>
            </a:r>
            <a:r>
              <a:rPr lang="fi-FI" dirty="0" smtClean="0">
                <a:solidFill>
                  <a:srgbClr val="54585A"/>
                </a:solidFill>
              </a:rPr>
              <a:t> kesähetki’</a:t>
            </a:r>
            <a:endParaRPr lang="fi-FI" dirty="0">
              <a:solidFill>
                <a:srgbClr val="54585A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53836" y="6050518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>
                <a:solidFill>
                  <a:srgbClr val="54585A"/>
                </a:solidFill>
              </a:rPr>
              <a:t>LAI </a:t>
            </a:r>
            <a:r>
              <a:rPr lang="fi-FI" dirty="0" smtClean="0">
                <a:solidFill>
                  <a:srgbClr val="54585A"/>
                </a:solidFill>
                <a:sym typeface="Wingdings" panose="05000000000000000000" pitchFamily="2" charset="2"/>
              </a:rPr>
              <a:t> puuston määrä</a:t>
            </a:r>
            <a:endParaRPr lang="fi-FI" dirty="0">
              <a:solidFill>
                <a:srgbClr val="54585A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71982" y="87584"/>
            <a:ext cx="8127011" cy="1038225"/>
          </a:xfrm>
        </p:spPr>
        <p:txBody>
          <a:bodyPr/>
          <a:lstStyle/>
          <a:p>
            <a:r>
              <a:rPr lang="fi-FI" dirty="0" smtClean="0"/>
              <a:t>Alustavia tuloksia – </a:t>
            </a:r>
            <a:r>
              <a:rPr lang="fi-FI" dirty="0" err="1" smtClean="0"/>
              <a:t>Kyyrä</a:t>
            </a:r>
            <a:r>
              <a:rPr lang="fi-FI" dirty="0" smtClean="0"/>
              <a:t>, Perho</a:t>
            </a:r>
            <a:endParaRPr lang="fi-FI" dirty="0"/>
          </a:p>
        </p:txBody>
      </p:sp>
      <p:sp>
        <p:nvSpPr>
          <p:cNvPr id="2" name="TextBox 1"/>
          <p:cNvSpPr txBox="1"/>
          <p:nvPr/>
        </p:nvSpPr>
        <p:spPr>
          <a:xfrm>
            <a:off x="8356605" y="368706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mVMI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4585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Alustavia tuloksia – </a:t>
            </a:r>
            <a:r>
              <a:rPr lang="fi-FI" dirty="0" err="1" smtClean="0"/>
              <a:t>Kyyrä</a:t>
            </a:r>
            <a:r>
              <a:rPr lang="fi-FI" dirty="0" smtClean="0"/>
              <a:t>, Perho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713F14-65AC-4F63-824F-326643FF777C}" type="slidenum">
              <a:rPr lang="en-US" smtClean="0">
                <a:solidFill>
                  <a:srgbClr val="54585A">
                    <a:tint val="75000"/>
                  </a:srgbClr>
                </a:solidFill>
              </a:rPr>
              <a:pPr>
                <a:defRPr/>
              </a:pPr>
              <a:t>21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CD1440C-FAB8-4462-93BB-8682131BCA36}" type="datetime1">
              <a:rPr lang="fi-FI" smtClean="0">
                <a:solidFill>
                  <a:srgbClr val="54585A">
                    <a:tint val="75000"/>
                  </a:srgbClr>
                </a:solidFill>
              </a:rPr>
              <a:pPr>
                <a:defRPr/>
              </a:pPr>
              <a:t>20.3.2019</a:t>
            </a:fld>
            <a:endParaRPr lang="en-US" dirty="0">
              <a:solidFill>
                <a:srgbClr val="54585A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86" y="1197970"/>
            <a:ext cx="3430478" cy="244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627" y="1197971"/>
            <a:ext cx="3390142" cy="244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039" y="1129936"/>
            <a:ext cx="669800" cy="2599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1" y="3839825"/>
            <a:ext cx="3748087" cy="2380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114" y="3885861"/>
            <a:ext cx="3792853" cy="2326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4337860" y="2138637"/>
            <a:ext cx="604434" cy="3037924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050351" y="2593318"/>
            <a:ext cx="604434" cy="1359005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031" idx="0"/>
          </p:cNvCxnSpPr>
          <p:nvPr/>
        </p:nvCxnSpPr>
        <p:spPr>
          <a:xfrm flipH="1">
            <a:off x="6483541" y="2745717"/>
            <a:ext cx="152445" cy="1140144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483541" y="2921911"/>
            <a:ext cx="270506" cy="2127304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52878" y="136021"/>
            <a:ext cx="36500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54585A"/>
                </a:solidFill>
              </a:rPr>
              <a:t>Malli</a:t>
            </a:r>
            <a:r>
              <a:rPr lang="en-US" sz="1400" dirty="0" smtClean="0">
                <a:solidFill>
                  <a:srgbClr val="54585A"/>
                </a:solidFill>
              </a:rPr>
              <a:t> </a:t>
            </a:r>
            <a:r>
              <a:rPr lang="en-US" sz="1400" dirty="0" err="1" smtClean="0">
                <a:solidFill>
                  <a:srgbClr val="54585A"/>
                </a:solidFill>
              </a:rPr>
              <a:t>ajetaan</a:t>
            </a:r>
            <a:r>
              <a:rPr lang="en-US" sz="1400" dirty="0" smtClean="0">
                <a:solidFill>
                  <a:srgbClr val="54585A"/>
                </a:solidFill>
              </a:rPr>
              <a:t> vain </a:t>
            </a:r>
            <a:r>
              <a:rPr lang="en-US" sz="1400" dirty="0" err="1" smtClean="0">
                <a:solidFill>
                  <a:srgbClr val="54585A"/>
                </a:solidFill>
              </a:rPr>
              <a:t>suoalueille</a:t>
            </a:r>
            <a:r>
              <a:rPr lang="en-US" sz="1400" dirty="0" smtClean="0">
                <a:solidFill>
                  <a:srgbClr val="54585A"/>
                </a:solidFill>
              </a:rPr>
              <a:t>, </a:t>
            </a:r>
            <a:r>
              <a:rPr lang="en-US" sz="1400" dirty="0" err="1" smtClean="0">
                <a:solidFill>
                  <a:srgbClr val="54585A"/>
                </a:solidFill>
              </a:rPr>
              <a:t>puustotieto</a:t>
            </a:r>
            <a:r>
              <a:rPr lang="en-US" sz="1400" dirty="0" smtClean="0">
                <a:solidFill>
                  <a:srgbClr val="54585A"/>
                </a:solidFill>
              </a:rPr>
              <a:t> </a:t>
            </a:r>
            <a:r>
              <a:rPr lang="en-US" sz="1400" dirty="0" err="1" smtClean="0">
                <a:solidFill>
                  <a:srgbClr val="54585A"/>
                </a:solidFill>
              </a:rPr>
              <a:t>VMIsta</a:t>
            </a:r>
            <a:r>
              <a:rPr lang="en-US" sz="1400" dirty="0" smtClean="0">
                <a:solidFill>
                  <a:srgbClr val="54585A"/>
                </a:solidFill>
              </a:rPr>
              <a:t>, </a:t>
            </a:r>
            <a:r>
              <a:rPr lang="en-US" sz="1400" dirty="0" err="1" smtClean="0">
                <a:solidFill>
                  <a:srgbClr val="54585A"/>
                </a:solidFill>
              </a:rPr>
              <a:t>sarkaleveys</a:t>
            </a:r>
            <a:r>
              <a:rPr lang="en-US" sz="1400" dirty="0" smtClean="0">
                <a:solidFill>
                  <a:srgbClr val="54585A"/>
                </a:solidFill>
              </a:rPr>
              <a:t> </a:t>
            </a:r>
            <a:r>
              <a:rPr lang="en-US" sz="1400" dirty="0" err="1" smtClean="0">
                <a:solidFill>
                  <a:srgbClr val="54585A"/>
                </a:solidFill>
              </a:rPr>
              <a:t>laskettu</a:t>
            </a:r>
            <a:r>
              <a:rPr lang="en-US" sz="1400" dirty="0" smtClean="0">
                <a:solidFill>
                  <a:srgbClr val="54585A"/>
                </a:solidFill>
              </a:rPr>
              <a:t> </a:t>
            </a:r>
            <a:r>
              <a:rPr lang="en-US" sz="1400" dirty="0" err="1" smtClean="0">
                <a:solidFill>
                  <a:srgbClr val="54585A"/>
                </a:solidFill>
              </a:rPr>
              <a:t>paikkatiedosta</a:t>
            </a:r>
            <a:r>
              <a:rPr lang="en-US" sz="1400" dirty="0" smtClean="0">
                <a:solidFill>
                  <a:srgbClr val="54585A"/>
                </a:solidFill>
              </a:rPr>
              <a:t> (</a:t>
            </a:r>
            <a:r>
              <a:rPr lang="en-US" sz="1400" dirty="0" err="1" smtClean="0">
                <a:solidFill>
                  <a:srgbClr val="54585A"/>
                </a:solidFill>
              </a:rPr>
              <a:t>vaatii</a:t>
            </a:r>
            <a:r>
              <a:rPr lang="en-US" sz="1400" dirty="0" smtClean="0">
                <a:solidFill>
                  <a:srgbClr val="54585A"/>
                </a:solidFill>
              </a:rPr>
              <a:t> </a:t>
            </a:r>
            <a:r>
              <a:rPr lang="en-US" sz="1400" dirty="0" err="1" smtClean="0">
                <a:solidFill>
                  <a:srgbClr val="54585A"/>
                </a:solidFill>
              </a:rPr>
              <a:t>vielä</a:t>
            </a:r>
            <a:r>
              <a:rPr lang="en-US" sz="1400" dirty="0" smtClean="0">
                <a:solidFill>
                  <a:srgbClr val="54585A"/>
                </a:solidFill>
              </a:rPr>
              <a:t> </a:t>
            </a:r>
            <a:r>
              <a:rPr lang="en-US" sz="1400" dirty="0" err="1" smtClean="0">
                <a:solidFill>
                  <a:srgbClr val="54585A"/>
                </a:solidFill>
              </a:rPr>
              <a:t>työstöä</a:t>
            </a:r>
            <a:r>
              <a:rPr lang="en-US" sz="1400" dirty="0" smtClean="0">
                <a:solidFill>
                  <a:srgbClr val="54585A"/>
                </a:solidFill>
              </a:rPr>
              <a:t>), </a:t>
            </a:r>
            <a:r>
              <a:rPr lang="en-US" sz="1400" dirty="0" err="1" smtClean="0">
                <a:solidFill>
                  <a:srgbClr val="54585A"/>
                </a:solidFill>
              </a:rPr>
              <a:t>ojasyvyys</a:t>
            </a:r>
            <a:r>
              <a:rPr lang="en-US" sz="1400" dirty="0" smtClean="0">
                <a:solidFill>
                  <a:srgbClr val="54585A"/>
                </a:solidFill>
              </a:rPr>
              <a:t> </a:t>
            </a:r>
            <a:r>
              <a:rPr lang="en-US" sz="1400" dirty="0" err="1" smtClean="0">
                <a:solidFill>
                  <a:srgbClr val="54585A"/>
                </a:solidFill>
              </a:rPr>
              <a:t>toistaiseksi</a:t>
            </a:r>
            <a:r>
              <a:rPr lang="en-US" sz="1400" dirty="0" smtClean="0">
                <a:solidFill>
                  <a:srgbClr val="54585A"/>
                </a:solidFill>
              </a:rPr>
              <a:t> </a:t>
            </a:r>
            <a:r>
              <a:rPr lang="en-US" sz="1400" dirty="0" err="1" smtClean="0">
                <a:solidFill>
                  <a:srgbClr val="54585A"/>
                </a:solidFill>
              </a:rPr>
              <a:t>vakio</a:t>
            </a:r>
            <a:r>
              <a:rPr lang="en-US" sz="1400" dirty="0" smtClean="0">
                <a:solidFill>
                  <a:srgbClr val="54585A"/>
                </a:solidFill>
              </a:rPr>
              <a:t>, </a:t>
            </a:r>
            <a:r>
              <a:rPr lang="en-US" sz="1400" dirty="0" err="1" smtClean="0">
                <a:solidFill>
                  <a:srgbClr val="54585A"/>
                </a:solidFill>
              </a:rPr>
              <a:t>pakotteena</a:t>
            </a:r>
            <a:r>
              <a:rPr lang="en-US" sz="1400" dirty="0" smtClean="0">
                <a:solidFill>
                  <a:srgbClr val="54585A"/>
                </a:solidFill>
              </a:rPr>
              <a:t> IL </a:t>
            </a:r>
            <a:r>
              <a:rPr lang="en-US" sz="1400" dirty="0" err="1" smtClean="0">
                <a:solidFill>
                  <a:srgbClr val="54585A"/>
                </a:solidFill>
              </a:rPr>
              <a:t>sää</a:t>
            </a:r>
            <a:endParaRPr lang="en-US" sz="1400" dirty="0">
              <a:solidFill>
                <a:srgbClr val="545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05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Kommentteja &amp; ideoita / Samuli &amp; Kersti 7.3.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Ojaetäisyydet ja syvyydet tarkennettava</a:t>
            </a:r>
          </a:p>
          <a:p>
            <a:r>
              <a:rPr lang="fi-FI" dirty="0" smtClean="0"/>
              <a:t>Turveprofiilit</a:t>
            </a:r>
          </a:p>
          <a:p>
            <a:r>
              <a:rPr lang="fi-FI" dirty="0" smtClean="0"/>
              <a:t>Mallin kalibrointi Sompa-koealoille</a:t>
            </a:r>
          </a:p>
          <a:p>
            <a:r>
              <a:rPr lang="fi-FI" dirty="0" smtClean="0"/>
              <a:t>Sääpakotteiden tsekkaus; nyt WTD dynamiikka hieman ’outoa’</a:t>
            </a:r>
          </a:p>
          <a:p>
            <a:pPr lvl="1"/>
            <a:r>
              <a:rPr lang="fi-FI" dirty="0" smtClean="0"/>
              <a:t>Voi olla 2017 &amp; 2018 omituisuuksia (?)</a:t>
            </a:r>
          </a:p>
          <a:p>
            <a:r>
              <a:rPr lang="fi-FI" dirty="0" smtClean="0"/>
              <a:t>Puuston </a:t>
            </a:r>
            <a:r>
              <a:rPr lang="fi-FI" dirty="0" err="1" smtClean="0"/>
              <a:t>keskiarvoistus</a:t>
            </a:r>
            <a:r>
              <a:rPr lang="fi-FI" dirty="0" smtClean="0"/>
              <a:t>? Nyt käytetään suoraan 16x16m </a:t>
            </a:r>
            <a:r>
              <a:rPr lang="fi-FI" dirty="0" err="1" smtClean="0"/>
              <a:t>mVMI</a:t>
            </a:r>
            <a:r>
              <a:rPr lang="fi-FI" dirty="0" smtClean="0"/>
              <a:t> hilaa</a:t>
            </a:r>
          </a:p>
          <a:p>
            <a:endParaRPr lang="fi-FI" dirty="0"/>
          </a:p>
          <a:p>
            <a:r>
              <a:rPr lang="fi-FI" dirty="0" smtClean="0"/>
              <a:t>Simulaatiot 1980-2010 ’normaalikaudelle’: tyypillinen spatiaalinen vaihtelu </a:t>
            </a:r>
            <a:r>
              <a:rPr lang="fi-FI" dirty="0" err="1" smtClean="0"/>
              <a:t>WTD:ssa</a:t>
            </a:r>
            <a:r>
              <a:rPr lang="fi-FI" dirty="0" smtClean="0"/>
              <a:t> eri kuukausina/viikkoina?</a:t>
            </a:r>
          </a:p>
          <a:p>
            <a:pPr lvl="1"/>
            <a:r>
              <a:rPr lang="fi-FI" dirty="0" smtClean="0"/>
              <a:t>Todennäköisyydet ja vaihteluväli</a:t>
            </a:r>
          </a:p>
          <a:p>
            <a:r>
              <a:rPr lang="fi-FI" dirty="0" smtClean="0"/>
              <a:t>Malli serverille online-laskentaa </a:t>
            </a:r>
            <a:r>
              <a:rPr lang="fi-FI" dirty="0" smtClean="0"/>
              <a:t>varten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713F14-65AC-4F63-824F-326643FF777C}" type="slidenum">
              <a:rPr lang="en-US" smtClean="0">
                <a:solidFill>
                  <a:srgbClr val="54585A">
                    <a:tint val="75000"/>
                  </a:srgbClr>
                </a:solidFill>
              </a:rPr>
              <a:pPr>
                <a:defRPr/>
              </a:pPr>
              <a:t>22</a:t>
            </a:fld>
            <a:endParaRPr lang="en-US" dirty="0">
              <a:solidFill>
                <a:srgbClr val="54585A">
                  <a:tint val="75000"/>
                </a:srgb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CD1440C-FAB8-4462-93BB-8682131BCA36}" type="datetime1">
              <a:rPr lang="fi-FI" smtClean="0">
                <a:solidFill>
                  <a:srgbClr val="54585A">
                    <a:tint val="75000"/>
                  </a:srgbClr>
                </a:solidFill>
              </a:rPr>
              <a:pPr>
                <a:defRPr/>
              </a:pPr>
              <a:t>20.3.2019</a:t>
            </a:fld>
            <a:endParaRPr lang="en-US" dirty="0">
              <a:solidFill>
                <a:srgbClr val="54585A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05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6E948F04-9F99-4818-A695-679B8EF17C98}" type="datetime1">
              <a:rPr lang="fi-FI" smtClean="0"/>
              <a:pPr>
                <a:defRPr/>
              </a:pPr>
              <a:t>20.3.2019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7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25" y="431800"/>
            <a:ext cx="7877010" cy="1038225"/>
          </a:xfrm>
        </p:spPr>
        <p:txBody>
          <a:bodyPr/>
          <a:lstStyle/>
          <a:p>
            <a:r>
              <a:rPr lang="fi-FI" dirty="0" smtClean="0"/>
              <a:t>Kantavuusennuste </a:t>
            </a:r>
            <a:r>
              <a:rPr lang="fi-FI" dirty="0" err="1" smtClean="0"/>
              <a:t>step</a:t>
            </a:r>
            <a:r>
              <a:rPr lang="fi-FI" dirty="0" smtClean="0"/>
              <a:t> 2: </a:t>
            </a:r>
            <a:r>
              <a:rPr lang="fi-FI" dirty="0" smtClean="0"/>
              <a:t>uransyvyys/ kulkuvastus</a:t>
            </a:r>
            <a:endParaRPr lang="fi-FI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i-FI" b="1" dirty="0" smtClean="0"/>
              <a:t>Kaksi mahdollisuutta edetä</a:t>
            </a:r>
          </a:p>
          <a:p>
            <a:r>
              <a:rPr lang="fi-FI" dirty="0" err="1" smtClean="0"/>
              <a:t>Cone-index</a:t>
            </a:r>
            <a:r>
              <a:rPr lang="fi-FI" dirty="0" smtClean="0"/>
              <a:t> </a:t>
            </a:r>
            <a:r>
              <a:rPr lang="fi-FI" dirty="0" smtClean="0"/>
              <a:t>/ maamekaniikkaan perustuvat mallit</a:t>
            </a:r>
            <a:endParaRPr lang="fi-FI" dirty="0" smtClean="0"/>
          </a:p>
          <a:p>
            <a:pPr lvl="1"/>
            <a:r>
              <a:rPr lang="fi-FI" dirty="0" smtClean="0"/>
              <a:t>Maalaji, maan tilavuuskosteus, muutama muu tekijä tunnettava ajassa ja paikassa</a:t>
            </a:r>
          </a:p>
          <a:p>
            <a:pPr lvl="1"/>
            <a:r>
              <a:rPr lang="fi-FI" dirty="0" smtClean="0"/>
              <a:t>Em. tekijät ennustettava / arvattava</a:t>
            </a:r>
          </a:p>
          <a:p>
            <a:pPr lvl="1"/>
            <a:r>
              <a:rPr lang="fi-FI" dirty="0" smtClean="0"/>
              <a:t>Epävarmuudet isoja (maalaji, maalajiriippuvainen kosteus) </a:t>
            </a:r>
          </a:p>
          <a:p>
            <a:r>
              <a:rPr lang="fi-FI" dirty="0" smtClean="0"/>
              <a:t>Avoin paikkatieto + dynaaminen TWI (DTW) + harvesterin uransyvyyshavainnot (kulkuvastushavainnot)</a:t>
            </a:r>
          </a:p>
          <a:p>
            <a:pPr lvl="1"/>
            <a:r>
              <a:rPr lang="fi-FI" dirty="0" smtClean="0"/>
              <a:t>’big data’ –mallit</a:t>
            </a:r>
          </a:p>
          <a:p>
            <a:pPr lvl="1"/>
            <a:r>
              <a:rPr lang="fi-FI" dirty="0" smtClean="0"/>
              <a:t>Vaatii isosti dataa (mallien opettaminen, </a:t>
            </a:r>
            <a:r>
              <a:rPr lang="fi-FI" dirty="0" err="1" smtClean="0"/>
              <a:t>validointi</a:t>
            </a:r>
            <a:r>
              <a:rPr lang="fi-FI" dirty="0" smtClean="0"/>
              <a:t> – sykli)</a:t>
            </a:r>
          </a:p>
          <a:p>
            <a:r>
              <a:rPr lang="fi-FI" dirty="0" smtClean="0">
                <a:solidFill>
                  <a:schemeClr val="accent5"/>
                </a:solidFill>
              </a:rPr>
              <a:t>Teknisesti tehtävissä mutta tuloksilla ei välttämättä mitään tekemistä todellisuuden kanssa!!</a:t>
            </a:r>
          </a:p>
          <a:p>
            <a:pPr marL="457200" lvl="1" indent="0">
              <a:buNone/>
            </a:pPr>
            <a:r>
              <a:rPr lang="fi-FI" dirty="0" smtClean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96FC99-62BC-4FD6-91C5-E0F368A1B0C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57265C59-F197-43D7-B116-186ED066248B}" type="datetime1">
              <a:rPr lang="fi-FI" smtClean="0"/>
              <a:pPr>
                <a:defRPr/>
              </a:pPr>
              <a:t>20.3.2019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82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" b="24617"/>
          <a:stretch/>
        </p:blipFill>
        <p:spPr>
          <a:xfrm>
            <a:off x="1449063" y="3429000"/>
            <a:ext cx="3411181" cy="140919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403248" cy="2686642"/>
          </a:xfrm>
        </p:spPr>
      </p:pic>
      <p:grpSp>
        <p:nvGrpSpPr>
          <p:cNvPr id="27" name="Group 26"/>
          <p:cNvGrpSpPr/>
          <p:nvPr/>
        </p:nvGrpSpPr>
        <p:grpSpPr>
          <a:xfrm>
            <a:off x="1103342" y="2374893"/>
            <a:ext cx="946410" cy="622883"/>
            <a:chOff x="898734" y="2247900"/>
            <a:chExt cx="2464451" cy="1584751"/>
          </a:xfrm>
        </p:grpSpPr>
        <p:sp>
          <p:nvSpPr>
            <p:cNvPr id="16" name="Lightning Bolt 15"/>
            <p:cNvSpPr/>
            <p:nvPr/>
          </p:nvSpPr>
          <p:spPr>
            <a:xfrm>
              <a:off x="898734" y="2838450"/>
              <a:ext cx="514350" cy="533400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  <p:sp>
          <p:nvSpPr>
            <p:cNvPr id="17" name="Lightning Bolt 16"/>
            <p:cNvSpPr/>
            <p:nvPr/>
          </p:nvSpPr>
          <p:spPr>
            <a:xfrm>
              <a:off x="1070184" y="2476500"/>
              <a:ext cx="514350" cy="533400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  <p:sp>
          <p:nvSpPr>
            <p:cNvPr id="18" name="Sun 17"/>
            <p:cNvSpPr/>
            <p:nvPr/>
          </p:nvSpPr>
          <p:spPr>
            <a:xfrm>
              <a:off x="1798990" y="2286000"/>
              <a:ext cx="562632" cy="533400"/>
            </a:xfrm>
            <a:prstGeom prst="su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  <p:sp>
          <p:nvSpPr>
            <p:cNvPr id="19" name="Sun 18"/>
            <p:cNvSpPr/>
            <p:nvPr/>
          </p:nvSpPr>
          <p:spPr>
            <a:xfrm>
              <a:off x="1927764" y="3088372"/>
              <a:ext cx="562632" cy="533400"/>
            </a:xfrm>
            <a:prstGeom prst="su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  <p:sp>
          <p:nvSpPr>
            <p:cNvPr id="20" name="Sun 19"/>
            <p:cNvSpPr/>
            <p:nvPr/>
          </p:nvSpPr>
          <p:spPr>
            <a:xfrm>
              <a:off x="2800553" y="2247900"/>
              <a:ext cx="562632" cy="533400"/>
            </a:xfrm>
            <a:prstGeom prst="su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  <p:sp>
          <p:nvSpPr>
            <p:cNvPr id="21" name="Cloud 20"/>
            <p:cNvSpPr/>
            <p:nvPr/>
          </p:nvSpPr>
          <p:spPr>
            <a:xfrm>
              <a:off x="2551692" y="2476500"/>
              <a:ext cx="562632" cy="361950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2860304" y="3524307"/>
              <a:ext cx="153611" cy="308344"/>
            </a:xfrm>
            <a:prstGeom prst="line">
              <a:avLst/>
            </a:prstGeom>
            <a:ln>
              <a:solidFill>
                <a:srgbClr val="00B5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952136" y="3522535"/>
              <a:ext cx="153611" cy="308344"/>
            </a:xfrm>
            <a:prstGeom prst="line">
              <a:avLst/>
            </a:prstGeom>
            <a:ln>
              <a:solidFill>
                <a:srgbClr val="00B5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032359" y="3503042"/>
              <a:ext cx="153611" cy="308344"/>
            </a:xfrm>
            <a:prstGeom prst="line">
              <a:avLst/>
            </a:prstGeom>
            <a:ln>
              <a:solidFill>
                <a:srgbClr val="00B5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143807" y="3492409"/>
              <a:ext cx="153611" cy="308344"/>
            </a:xfrm>
            <a:prstGeom prst="line">
              <a:avLst/>
            </a:prstGeom>
            <a:ln>
              <a:solidFill>
                <a:srgbClr val="00B5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loud 25"/>
            <p:cNvSpPr/>
            <p:nvPr/>
          </p:nvSpPr>
          <p:spPr>
            <a:xfrm>
              <a:off x="2732599" y="3164572"/>
              <a:ext cx="562632" cy="457200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315200" cy="475775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84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6824" y="42626"/>
            <a:ext cx="8229600" cy="744785"/>
          </a:xfrm>
        </p:spPr>
        <p:txBody>
          <a:bodyPr>
            <a:noAutofit/>
          </a:bodyPr>
          <a:lstStyle/>
          <a:p>
            <a:pPr algn="l"/>
            <a:r>
              <a:rPr lang="en-US" sz="2000" b="1" dirty="0"/>
              <a:t>Dynamic forest </a:t>
            </a:r>
            <a:r>
              <a:rPr lang="en-US" sz="2000" b="1" dirty="0" err="1"/>
              <a:t>trafficability</a:t>
            </a:r>
            <a:r>
              <a:rPr lang="en-US" sz="2000" b="1" dirty="0"/>
              <a:t> </a:t>
            </a:r>
            <a:r>
              <a:rPr lang="en-US" sz="2000" b="1" dirty="0" smtClean="0"/>
              <a:t>prediction by </a:t>
            </a:r>
            <a:r>
              <a:rPr lang="en-US" sz="2000" b="1" dirty="0"/>
              <a:t>fusion of open data, </a:t>
            </a:r>
            <a:br>
              <a:rPr lang="en-US" sz="2000" b="1" dirty="0"/>
            </a:br>
            <a:r>
              <a:rPr lang="en-US" sz="2000" b="1" dirty="0"/>
              <a:t>hydrologic forecasts and </a:t>
            </a:r>
            <a:r>
              <a:rPr lang="en-US" sz="2000" b="1" dirty="0" smtClean="0"/>
              <a:t>harvester-measured data</a:t>
            </a:r>
            <a:endParaRPr lang="fi-FI" sz="2000" b="1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581" y="0"/>
            <a:ext cx="2115419" cy="157482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7994" y="6431020"/>
            <a:ext cx="6181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sz="800" dirty="0">
                <a:solidFill>
                  <a:prstClr val="black"/>
                </a:solidFill>
                <a:latin typeface="Calibri"/>
                <a:ea typeface="+mn-ea"/>
              </a:rPr>
              <a:t>Salmivaara, A., Launiainen, S., Ala-Ilomäki, J., Kulju, S., Laurén, A., Sirén, M., Tuominen, S.,  Finér, L., Uusitalo, J., Nevalainen, P., Pahikkala, T., and Heikkonen, J. </a:t>
            </a:r>
            <a:r>
              <a:rPr lang="fi-FI" sz="800" dirty="0" smtClean="0">
                <a:solidFill>
                  <a:prstClr val="black"/>
                </a:solidFill>
                <a:latin typeface="Calibri"/>
                <a:ea typeface="+mn-ea"/>
              </a:rPr>
              <a:t>2017. </a:t>
            </a:r>
            <a:r>
              <a:rPr lang="en-US" sz="800" i="1" dirty="0">
                <a:solidFill>
                  <a:prstClr val="black"/>
                </a:solidFill>
                <a:latin typeface="Calibri"/>
                <a:ea typeface="+mn-ea"/>
              </a:rPr>
              <a:t>Dynamic forest </a:t>
            </a:r>
            <a:r>
              <a:rPr lang="en-US" sz="800" i="1" dirty="0" err="1">
                <a:solidFill>
                  <a:prstClr val="black"/>
                </a:solidFill>
                <a:latin typeface="Calibri"/>
                <a:ea typeface="+mn-ea"/>
              </a:rPr>
              <a:t>trafficability</a:t>
            </a:r>
            <a:r>
              <a:rPr lang="en-US" sz="800" i="1" dirty="0">
                <a:solidFill>
                  <a:prstClr val="black"/>
                </a:solidFill>
                <a:latin typeface="Calibri"/>
                <a:ea typeface="+mn-ea"/>
              </a:rPr>
              <a:t> prediction by fusion of open data, hydrologic forecasts and harvester-measured data. </a:t>
            </a:r>
            <a:r>
              <a:rPr lang="fi-FI" sz="800" i="1" dirty="0" err="1">
                <a:solidFill>
                  <a:prstClr val="black"/>
                </a:solidFill>
                <a:latin typeface="Calibri"/>
                <a:ea typeface="+mn-ea"/>
              </a:rPr>
              <a:t>Poster</a:t>
            </a:r>
            <a:r>
              <a:rPr lang="fi-FI" sz="800" i="1" dirty="0">
                <a:solidFill>
                  <a:prstClr val="black"/>
                </a:solidFill>
                <a:latin typeface="Calibri"/>
                <a:ea typeface="+mn-ea"/>
              </a:rPr>
              <a:t>.</a:t>
            </a:r>
            <a:endParaRPr lang="fi-FI" sz="8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2093"/>
            <a:ext cx="1462293" cy="12831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994" y="6015335"/>
            <a:ext cx="6181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sz="800" dirty="0">
                <a:solidFill>
                  <a:prstClr val="black"/>
                </a:solidFill>
                <a:latin typeface="Calibri"/>
                <a:ea typeface="+mn-ea"/>
              </a:rPr>
              <a:t>A Salmivaara, M Miettinen, L Finér, S Launiainen, H Korpunen, S Tuominen, J Heikkonen, P Nevalainen, M Sirén, J Ala-Ilomäki &amp; J Uusitalo. 2018. </a:t>
            </a:r>
            <a:r>
              <a:rPr lang="en-US" sz="800" u="sng" dirty="0">
                <a:solidFill>
                  <a:prstClr val="black"/>
                </a:solidFill>
                <a:latin typeface="Calibri"/>
                <a:ea typeface="+mn-ea"/>
                <a:hlinkClick r:id="rId7"/>
              </a:rPr>
              <a:t>Wheel rut measurements by forest machine-mounted LiDAR sensors – accuracy and potential for operational </a:t>
            </a:r>
            <a:r>
              <a:rPr lang="en-US" sz="800" u="sng" dirty="0" err="1">
                <a:solidFill>
                  <a:prstClr val="black"/>
                </a:solidFill>
                <a:latin typeface="Calibri"/>
                <a:ea typeface="+mn-ea"/>
                <a:hlinkClick r:id="rId7"/>
              </a:rPr>
              <a:t>applications</a:t>
            </a:r>
            <a:r>
              <a:rPr lang="en-US" sz="800" u="sng" dirty="0" err="1" smtClean="0">
                <a:solidFill>
                  <a:prstClr val="black"/>
                </a:solidFill>
                <a:latin typeface="Calibri"/>
                <a:ea typeface="+mn-ea"/>
                <a:hlinkClick r:id="rId7"/>
              </a:rPr>
              <a:t>?</a:t>
            </a:r>
            <a:r>
              <a:rPr lang="en-US" sz="800" dirty="0" err="1" smtClean="0">
                <a:solidFill>
                  <a:prstClr val="black"/>
                </a:solidFill>
                <a:latin typeface="Calibri"/>
                <a:ea typeface="+mn-ea"/>
              </a:rPr>
              <a:t>.</a:t>
            </a:r>
            <a:r>
              <a:rPr lang="en-US" sz="800" u="sng" dirty="0" err="1" smtClean="0">
                <a:solidFill>
                  <a:prstClr val="black"/>
                </a:solidFill>
                <a:latin typeface="Calibri"/>
                <a:ea typeface="+mn-ea"/>
                <a:hlinkClick r:id="rId8"/>
              </a:rPr>
              <a:t>International</a:t>
            </a:r>
            <a:r>
              <a:rPr lang="en-US" sz="800" u="sng" dirty="0" smtClean="0">
                <a:solidFill>
                  <a:prstClr val="black"/>
                </a:solidFill>
                <a:latin typeface="Calibri"/>
                <a:ea typeface="+mn-ea"/>
                <a:hlinkClick r:id="rId8"/>
              </a:rPr>
              <a:t> </a:t>
            </a:r>
            <a:r>
              <a:rPr lang="en-US" sz="800" u="sng" dirty="0">
                <a:solidFill>
                  <a:prstClr val="black"/>
                </a:solidFill>
                <a:latin typeface="Calibri"/>
                <a:ea typeface="+mn-ea"/>
                <a:hlinkClick r:id="rId8"/>
              </a:rPr>
              <a:t>Journal of Forest Engineering. </a:t>
            </a:r>
            <a:endParaRPr lang="fi-FI" sz="8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3610" y="926068"/>
            <a:ext cx="282494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sz="1400" b="1" dirty="0" err="1" smtClean="0">
                <a:solidFill>
                  <a:prstClr val="black"/>
                </a:solidFill>
              </a:rPr>
              <a:t>e.g</a:t>
            </a:r>
            <a:r>
              <a:rPr lang="fi-FI" sz="1400" b="1" dirty="0" smtClean="0">
                <a:solidFill>
                  <a:prstClr val="black"/>
                </a:solidFill>
              </a:rPr>
              <a:t>. National </a:t>
            </a:r>
            <a:r>
              <a:rPr lang="fi-FI" sz="1400" b="1" dirty="0" err="1" smtClean="0">
                <a:solidFill>
                  <a:prstClr val="black"/>
                </a:solidFill>
              </a:rPr>
              <a:t>scale</a:t>
            </a:r>
            <a:r>
              <a:rPr lang="fi-FI" sz="1400" b="1" dirty="0" smtClean="0">
                <a:solidFill>
                  <a:prstClr val="black"/>
                </a:solidFill>
              </a:rPr>
              <a:t> TWI &amp; DTW </a:t>
            </a:r>
            <a:r>
              <a:rPr lang="fi-FI" sz="1400" b="1" dirty="0" err="1" smtClean="0">
                <a:solidFill>
                  <a:prstClr val="black"/>
                </a:solidFill>
              </a:rPr>
              <a:t>map</a:t>
            </a:r>
            <a:endParaRPr lang="fi-FI" sz="1400" b="1" dirty="0">
              <a:solidFill>
                <a:prstClr val="black"/>
              </a:solidFill>
            </a:endParaRPr>
          </a:p>
        </p:txBody>
      </p:sp>
      <p:cxnSp>
        <p:nvCxnSpPr>
          <p:cNvPr id="6" name="Straight Arrow Connector 5"/>
          <p:cNvCxnSpPr>
            <a:endCxn id="3" idx="1"/>
          </p:cNvCxnSpPr>
          <p:nvPr/>
        </p:nvCxnSpPr>
        <p:spPr>
          <a:xfrm flipV="1">
            <a:off x="1103342" y="1079957"/>
            <a:ext cx="560268" cy="29164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050800" y="4838190"/>
            <a:ext cx="1479561" cy="923330"/>
          </a:xfrm>
          <a:prstGeom prst="rect">
            <a:avLst/>
          </a:prstGeom>
          <a:noFill/>
          <a:ln w="635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dirty="0" smtClean="0">
                <a:solidFill>
                  <a:prstClr val="black"/>
                </a:solidFill>
                <a:latin typeface="Calibri"/>
              </a:rPr>
              <a:t>Uransyvyys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dirty="0" smtClean="0">
                <a:solidFill>
                  <a:prstClr val="black"/>
                </a:solidFill>
                <a:latin typeface="Calibri"/>
              </a:rPr>
              <a:t>ennuste 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dirty="0" err="1" smtClean="0">
                <a:solidFill>
                  <a:prstClr val="black"/>
                </a:solidFill>
                <a:latin typeface="Calibri"/>
              </a:rPr>
              <a:t>f(t</a:t>
            </a:r>
            <a:r>
              <a:rPr lang="fi-FI" dirty="0" smtClean="0">
                <a:solidFill>
                  <a:prstClr val="black"/>
                </a:solidFill>
                <a:latin typeface="Calibri"/>
              </a:rPr>
              <a:t>, x, y)</a:t>
            </a:r>
            <a:endParaRPr lang="fi-FI" dirty="0" smtClean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063" y="5831583"/>
            <a:ext cx="1054386" cy="67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7764333" y="6559748"/>
            <a:ext cx="136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sz="1400" dirty="0" smtClean="0">
                <a:solidFill>
                  <a:prstClr val="black"/>
                </a:solidFill>
                <a:latin typeface="Calibri"/>
                <a:ea typeface="+mn-ea"/>
              </a:rPr>
              <a:t>Aura Salmivaara</a:t>
            </a:r>
            <a:endParaRPr lang="fi-FI" sz="14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8689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7086600" cy="3937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354" y="152400"/>
            <a:ext cx="1131246" cy="99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242" y="3538"/>
            <a:ext cx="6303329" cy="461665"/>
          </a:xfrm>
          <a:prstGeom prst="rect">
            <a:avLst/>
          </a:prstGeom>
          <a:solidFill>
            <a:schemeClr val="bg1"/>
          </a:solidFill>
          <a:ln w="57150">
            <a:noFill/>
            <a:prstDash val="sysDash"/>
          </a:ln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VISION: Google </a:t>
            </a:r>
            <a:r>
              <a:rPr lang="fi-FI" sz="2400" b="1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maps</a:t>
            </a:r>
            <a:r>
              <a:rPr lang="fi-FI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for </a:t>
            </a:r>
            <a:r>
              <a:rPr lang="fi-FI" sz="2400" b="1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</a:t>
            </a:r>
            <a:r>
              <a:rPr lang="fi-FI" sz="2400" b="1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orest</a:t>
            </a:r>
            <a:r>
              <a:rPr lang="fi-FI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machines</a:t>
            </a:r>
            <a:endParaRPr lang="fi-FI" sz="2400" b="1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7495" y="1828800"/>
            <a:ext cx="2208395" cy="444737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b="1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</a:t>
            </a:r>
            <a:r>
              <a:rPr lang="fi-FI" b="1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fusion</a:t>
            </a:r>
            <a:r>
              <a:rPr lang="fi-FI" b="1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  <a:p>
            <a:pPr marL="342900" indent="-342900" defTabSz="9144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i-FI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Open GIS data</a:t>
            </a:r>
          </a:p>
          <a:p>
            <a:pPr marL="342900" indent="-342900" defTabSz="9144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i-FI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Spatial</a:t>
            </a:r>
            <a:r>
              <a:rPr lang="fi-FI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fi-FI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hydrology</a:t>
            </a:r>
            <a:r>
              <a:rPr lang="fi-FI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fi-FI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model</a:t>
            </a:r>
            <a:r>
              <a:rPr lang="fi-FI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fi-FI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SpaFHy</a:t>
            </a:r>
            <a:endParaRPr lang="fi-FI" dirty="0" smtClean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defTabSz="9144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i-FI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STireTrack</a:t>
            </a:r>
            <a:r>
              <a:rPr lang="fi-FI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(Kulju et al.)</a:t>
            </a:r>
          </a:p>
          <a:p>
            <a:pPr marL="342900" indent="-342900" defTabSz="9144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i-FI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CAN-bus</a:t>
            </a:r>
            <a:r>
              <a:rPr lang="fi-FI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&amp; </a:t>
            </a:r>
            <a:r>
              <a:rPr lang="fi-FI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Sensors</a:t>
            </a:r>
            <a:r>
              <a:rPr lang="fi-FI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</a:t>
            </a:r>
            <a:r>
              <a:rPr lang="fi-FI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</a:t>
            </a:r>
            <a:r>
              <a:rPr lang="fi-FI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orest</a:t>
            </a:r>
            <a:r>
              <a:rPr lang="fi-FI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fi-FI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machines</a:t>
            </a:r>
            <a:r>
              <a:rPr lang="fi-FI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(Ala-Ilomäki et al. in prep.)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fi-FI" b="1" dirty="0" smtClean="0">
              <a:solidFill>
                <a:prstClr val="black"/>
              </a:solidFill>
              <a:latin typeface="Calibri"/>
              <a:ea typeface="+mn-ea"/>
            </a:endParaRPr>
          </a:p>
          <a:p>
            <a:pPr marL="285750" indent="-285750" defTabSz="9144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fi-FI" sz="1600" b="1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DYNAMIC TRAFFICABILITY </a:t>
            </a:r>
            <a:br>
              <a:rPr lang="fi-FI" sz="1600" b="1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fi-FI" sz="1600" b="1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FORECASTING</a:t>
            </a:r>
          </a:p>
          <a:p>
            <a:pPr marL="285750" indent="-285750" defTabSz="914400" fontAlgn="auto">
              <a:spcBef>
                <a:spcPts val="0"/>
              </a:spcBef>
              <a:spcAft>
                <a:spcPts val="2400"/>
              </a:spcAft>
              <a:buFont typeface="Wingdings" pitchFamily="2" charset="2"/>
              <a:buChar char="Ø"/>
            </a:pPr>
            <a:endParaRPr lang="fi-FI" sz="100" b="1" dirty="0" smtClean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Content Placeholder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04" y="3124200"/>
            <a:ext cx="5427355" cy="36182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67085" y="4614178"/>
            <a:ext cx="12191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In ”</a:t>
            </a: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moist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” </a:t>
            </a: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conditions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 the </a:t>
            </a: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area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 with </a:t>
            </a: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ruts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 &gt;10 cm 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covers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 45% of the </a:t>
            </a: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total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 </a:t>
            </a: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area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, 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while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 in ”</a:t>
            </a: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dry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” </a:t>
            </a: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conditions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 </a:t>
            </a: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this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 proportion is 26%. </a:t>
            </a:r>
            <a:endParaRPr lang="fi-FI" sz="12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-19460"/>
            <a:ext cx="2115419" cy="15748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581" y="0"/>
            <a:ext cx="2115419" cy="15748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77906" y="6362700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Kuiva tilanne				Kostea tilanne</a:t>
            </a:r>
            <a:endParaRPr lang="fi-FI" dirty="0"/>
          </a:p>
        </p:txBody>
      </p:sp>
      <p:sp>
        <p:nvSpPr>
          <p:cNvPr id="3" name="TextBox 2"/>
          <p:cNvSpPr txBox="1"/>
          <p:nvPr/>
        </p:nvSpPr>
        <p:spPr>
          <a:xfrm>
            <a:off x="6029954" y="1863030"/>
            <a:ext cx="2626488" cy="1015663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200" b="1" dirty="0" smtClean="0"/>
              <a:t>Vihdin kokeessa selittävät tekijät </a:t>
            </a:r>
          </a:p>
          <a:p>
            <a:r>
              <a:rPr lang="fi-FI" sz="1200" dirty="0" smtClean="0"/>
              <a:t>Dynaaminen TWI (</a:t>
            </a:r>
            <a:r>
              <a:rPr lang="fi-FI" sz="1200" dirty="0" err="1" smtClean="0"/>
              <a:t>Hydrol</a:t>
            </a:r>
            <a:r>
              <a:rPr lang="fi-FI" sz="1200" dirty="0" smtClean="0"/>
              <a:t>. Malli), </a:t>
            </a:r>
          </a:p>
          <a:p>
            <a:r>
              <a:rPr lang="fi-FI" sz="1200" dirty="0" smtClean="0"/>
              <a:t>juurten määrä (</a:t>
            </a:r>
            <a:r>
              <a:rPr lang="fi-FI" sz="1200" dirty="0" err="1" smtClean="0"/>
              <a:t>mNFI</a:t>
            </a:r>
            <a:r>
              <a:rPr lang="fi-FI" sz="1200" dirty="0" smtClean="0"/>
              <a:t>),</a:t>
            </a:r>
          </a:p>
          <a:p>
            <a:r>
              <a:rPr lang="fi-FI" sz="1200" dirty="0" smtClean="0"/>
              <a:t>Rinteen suunta (DEM)</a:t>
            </a:r>
          </a:p>
          <a:p>
            <a:r>
              <a:rPr lang="fi-FI" sz="1200" dirty="0" smtClean="0"/>
              <a:t>harvesterin kulkuvastus</a:t>
            </a:r>
            <a:endParaRPr lang="fi-FI" sz="1200" dirty="0"/>
          </a:p>
        </p:txBody>
      </p:sp>
      <p:pic>
        <p:nvPicPr>
          <p:cNvPr id="14" name="Picture 2" descr="Kuvahaun tulos haulle aura salmivaar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2" y="465204"/>
            <a:ext cx="875100" cy="8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1" y="1397435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smtClean="0"/>
              <a:t>Aura Salmivaara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47535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n numeron paikkamerkki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E19EB1-7B49-4481-8AD4-D5340651A105}" type="slidenum">
              <a:rPr lang="en-US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55DACE11-3EEE-9241-A1DF-F2B920867C27}" type="datetime1">
              <a:rPr lang="fi-FI"/>
              <a:pPr>
                <a:defRPr/>
              </a:pPr>
              <a:t>20.3.2019</a:t>
            </a:fld>
            <a:endParaRPr lang="en-US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Teppo</a:t>
            </a:r>
            <a:r>
              <a:rPr lang="en-US" dirty="0"/>
              <a:t> </a:t>
            </a:r>
            <a:r>
              <a:rPr lang="en-US" dirty="0" err="1"/>
              <a:t>Tutkija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9550" y="5630407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i-FI" sz="1600" dirty="0" smtClean="0"/>
          </a:p>
          <a:p>
            <a:endParaRPr lang="fi-FI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063" y="1470025"/>
            <a:ext cx="6900937" cy="3608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GIS + kulkuvastus –</a:t>
            </a:r>
            <a:r>
              <a:rPr lang="fi-FI" dirty="0" err="1" smtClean="0"/>
              <a:t>pohjaiset</a:t>
            </a:r>
            <a:r>
              <a:rPr lang="fi-FI" dirty="0" smtClean="0"/>
              <a:t> uransyvyysmallit (Salmivaara et al. </a:t>
            </a:r>
            <a:r>
              <a:rPr lang="fi-FI" dirty="0" err="1" smtClean="0"/>
              <a:t>manuscript</a:t>
            </a:r>
            <a:r>
              <a:rPr lang="fi-FI" dirty="0" smtClean="0"/>
              <a:t>)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563" y="1476829"/>
            <a:ext cx="7543800" cy="4418013"/>
          </a:xfrm>
        </p:spPr>
        <p:txBody>
          <a:bodyPr/>
          <a:lstStyle/>
          <a:p>
            <a:r>
              <a:rPr lang="fi-FI" dirty="0" smtClean="0"/>
              <a:t>Vihdin koe</a:t>
            </a:r>
          </a:p>
          <a:p>
            <a:endParaRPr lang="fi-FI" dirty="0"/>
          </a:p>
          <a:p>
            <a:endParaRPr lang="fi-FI" dirty="0" smtClean="0"/>
          </a:p>
          <a:p>
            <a:endParaRPr lang="fi-FI" dirty="0"/>
          </a:p>
          <a:p>
            <a:endParaRPr lang="fi-FI" dirty="0" smtClean="0"/>
          </a:p>
          <a:p>
            <a:endParaRPr lang="fi-FI" dirty="0"/>
          </a:p>
          <a:p>
            <a:endParaRPr lang="fi-FI" dirty="0" smtClean="0"/>
          </a:p>
          <a:p>
            <a:endParaRPr lang="fi-FI" dirty="0"/>
          </a:p>
          <a:p>
            <a:pPr marL="0" indent="0">
              <a:buNone/>
            </a:pPr>
            <a:endParaRPr lang="fi-FI" dirty="0"/>
          </a:p>
          <a:p>
            <a:r>
              <a:rPr lang="fi-FI" dirty="0" smtClean="0"/>
              <a:t>Selittäjät</a:t>
            </a:r>
          </a:p>
          <a:p>
            <a:pPr lvl="1"/>
            <a:r>
              <a:rPr lang="fi-FI" dirty="0" smtClean="0"/>
              <a:t>’kosteusindeksi’ </a:t>
            </a:r>
            <a:r>
              <a:rPr lang="fi-FI" dirty="0" smtClean="0"/>
              <a:t>(</a:t>
            </a:r>
            <a:r>
              <a:rPr lang="fi-FI" dirty="0" err="1" smtClean="0"/>
              <a:t>SpaFHy-malli</a:t>
            </a:r>
            <a:r>
              <a:rPr lang="fi-FI" dirty="0" smtClean="0"/>
              <a:t>)</a:t>
            </a:r>
            <a:endParaRPr lang="fi-FI" dirty="0" smtClean="0"/>
          </a:p>
          <a:p>
            <a:pPr lvl="1"/>
            <a:r>
              <a:rPr lang="fi-FI" dirty="0" smtClean="0"/>
              <a:t>Rinteen suunta (DEM)</a:t>
            </a:r>
          </a:p>
          <a:p>
            <a:pPr lvl="1"/>
            <a:r>
              <a:rPr lang="fi-FI" dirty="0" smtClean="0"/>
              <a:t>Juurten biomassa (</a:t>
            </a:r>
            <a:r>
              <a:rPr lang="fi-FI" dirty="0" err="1" smtClean="0"/>
              <a:t>mNFI</a:t>
            </a:r>
            <a:r>
              <a:rPr lang="fi-FI" dirty="0" smtClean="0"/>
              <a:t>)</a:t>
            </a:r>
          </a:p>
          <a:p>
            <a:pPr lvl="1"/>
            <a:r>
              <a:rPr lang="fi-FI" dirty="0" smtClean="0"/>
              <a:t>Harvesterin kulkuvastus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6E948F04-9F99-4818-A695-679B8EF17C98}" type="datetime1">
              <a:rPr lang="fi-FI" smtClean="0"/>
              <a:pPr>
                <a:defRPr/>
              </a:pPr>
              <a:t>20.3.2019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31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2364324"/>
            <a:ext cx="7383686" cy="375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Vihdin dataan perustuva malli vs. Kurun mittaukset</a:t>
            </a:r>
          </a:p>
          <a:p>
            <a:pPr lvl="1"/>
            <a:r>
              <a:rPr lang="fi-FI" dirty="0" smtClean="0"/>
              <a:t>Paikkatieto &amp; </a:t>
            </a:r>
            <a:r>
              <a:rPr lang="fi-FI" dirty="0" err="1" smtClean="0"/>
              <a:t>SpaFHy</a:t>
            </a:r>
            <a:r>
              <a:rPr lang="fi-FI" dirty="0" smtClean="0"/>
              <a:t> simulaatio Kurun kokeesta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6E948F04-9F99-4818-A695-679B8EF17C98}" type="datetime1">
              <a:rPr lang="fi-FI" smtClean="0"/>
              <a:pPr>
                <a:defRPr/>
              </a:pPr>
              <a:t>20.3.2019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33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Demo</a:t>
            </a:r>
            <a:endParaRPr lang="fi-FI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20725" y="1063708"/>
            <a:ext cx="7543800" cy="4418013"/>
          </a:xfrm>
        </p:spPr>
        <p:txBody>
          <a:bodyPr/>
          <a:lstStyle/>
          <a:p>
            <a:r>
              <a:rPr lang="fi-FI" dirty="0" smtClean="0"/>
              <a:t>Hydrologinen malli (</a:t>
            </a:r>
            <a:r>
              <a:rPr lang="fi-FI" dirty="0" err="1" smtClean="0"/>
              <a:t>SpaFHy</a:t>
            </a:r>
            <a:r>
              <a:rPr lang="fi-FI" dirty="0" smtClean="0"/>
              <a:t>) valmis, testattu ja julkaistu HESS </a:t>
            </a:r>
            <a:r>
              <a:rPr lang="fi-FI" dirty="0" err="1" smtClean="0"/>
              <a:t>discussions’ssa</a:t>
            </a:r>
            <a:endParaRPr lang="fi-FI" dirty="0"/>
          </a:p>
          <a:p>
            <a:pPr lvl="1"/>
            <a:r>
              <a:rPr lang="fi-FI" sz="1800" dirty="0">
                <a:hlinkClick r:id="rId2"/>
              </a:rPr>
              <a:t>https://www.hydrol-earth-syst-sci-discuss.net/hess-2019-45</a:t>
            </a:r>
            <a:r>
              <a:rPr lang="fi-FI" sz="1800" dirty="0" smtClean="0">
                <a:hlinkClick r:id="rId2"/>
              </a:rPr>
              <a:t>/</a:t>
            </a:r>
            <a:endParaRPr lang="fi-FI" sz="1800" dirty="0" smtClean="0"/>
          </a:p>
          <a:p>
            <a:pPr lvl="1"/>
            <a:r>
              <a:rPr lang="fi-FI" sz="1800" dirty="0">
                <a:hlinkClick r:id="rId3"/>
              </a:rPr>
              <a:t>https://</a:t>
            </a:r>
            <a:r>
              <a:rPr lang="fi-FI" sz="1800" dirty="0" smtClean="0">
                <a:hlinkClick r:id="rId3"/>
              </a:rPr>
              <a:t>github.com/LukeEcomod/SpaFHy_v1</a:t>
            </a:r>
            <a:endParaRPr lang="fi-FI" dirty="0" smtClean="0"/>
          </a:p>
          <a:p>
            <a:r>
              <a:rPr lang="fi-FI" dirty="0" smtClean="0"/>
              <a:t>Kosteusdemo pyörii Vihdin koealalla</a:t>
            </a:r>
          </a:p>
          <a:p>
            <a:pPr lvl="1"/>
            <a:r>
              <a:rPr lang="fi-FI" dirty="0" smtClean="0"/>
              <a:t>Säädata (IL</a:t>
            </a:r>
            <a:r>
              <a:rPr lang="fi-FI" dirty="0" smtClean="0">
                <a:sym typeface="Wingdings" panose="05000000000000000000" pitchFamily="2" charset="2"/>
              </a:rPr>
              <a:t>) päivittyy </a:t>
            </a:r>
            <a:r>
              <a:rPr lang="fi-FI" dirty="0" err="1" smtClean="0">
                <a:sym typeface="Wingdings" panose="05000000000000000000" pitchFamily="2" charset="2"/>
              </a:rPr>
              <a:t>Luken</a:t>
            </a:r>
            <a:r>
              <a:rPr lang="fi-FI" dirty="0" smtClean="0">
                <a:sym typeface="Wingdings" panose="05000000000000000000" pitchFamily="2" charset="2"/>
              </a:rPr>
              <a:t> tietokantaan 1krt / vrk</a:t>
            </a:r>
          </a:p>
          <a:p>
            <a:pPr lvl="1"/>
            <a:r>
              <a:rPr lang="fi-FI" dirty="0" smtClean="0">
                <a:sym typeface="Wingdings" panose="05000000000000000000" pitchFamily="2" charset="2"/>
              </a:rPr>
              <a:t>Malli laskee ’kosteustilanteen’ ja päivittää ’</a:t>
            </a:r>
            <a:r>
              <a:rPr lang="fi-FI" dirty="0" err="1" smtClean="0">
                <a:sym typeface="Wingdings" panose="05000000000000000000" pitchFamily="2" charset="2"/>
              </a:rPr>
              <a:t>wetness-kartan</a:t>
            </a:r>
            <a:r>
              <a:rPr lang="fi-FI" dirty="0" smtClean="0">
                <a:sym typeface="Wingdings" panose="05000000000000000000" pitchFamily="2" charset="2"/>
              </a:rPr>
              <a:t>’ 1krt/vrk. Sininen = ’todennäköisesti kosteaa’</a:t>
            </a:r>
          </a:p>
          <a:p>
            <a:pPr marL="457200" lvl="1" indent="0">
              <a:buNone/>
            </a:pPr>
            <a:endParaRPr lang="fi-FI" dirty="0">
              <a:sym typeface="Wingdings" panose="05000000000000000000" pitchFamily="2" charset="2"/>
            </a:endParaRPr>
          </a:p>
          <a:p>
            <a:pPr marL="342900" lvl="1" indent="-342900">
              <a:buFont typeface="Arial" charset="0"/>
              <a:buChar char="•"/>
            </a:pPr>
            <a:r>
              <a:rPr lang="fi-FI" dirty="0">
                <a:hlinkClick r:id="rId4"/>
              </a:rPr>
              <a:t>https://</a:t>
            </a:r>
            <a:r>
              <a:rPr lang="fi-FI" dirty="0" smtClean="0">
                <a:hlinkClick r:id="rId4"/>
              </a:rPr>
              <a:t>wetness.luke.fi/wetnessdemo</a:t>
            </a:r>
            <a:endParaRPr lang="fi-FI" dirty="0" smtClean="0"/>
          </a:p>
          <a:p>
            <a:pPr marL="0" indent="0">
              <a:buNone/>
            </a:pPr>
            <a:endParaRPr lang="fi-FI" dirty="0">
              <a:sym typeface="Wingdings" panose="05000000000000000000" pitchFamily="2" charset="2"/>
            </a:endParaRPr>
          </a:p>
          <a:p>
            <a:r>
              <a:rPr lang="fi-FI" dirty="0" smtClean="0">
                <a:sym typeface="Wingdings" panose="05000000000000000000" pitchFamily="2" charset="2"/>
              </a:rPr>
              <a:t>Laajentaminen isommille alueille ja käytännön testaus?</a:t>
            </a:r>
          </a:p>
          <a:p>
            <a:pPr marL="0" indent="0">
              <a:buNone/>
            </a:pPr>
            <a:endParaRPr lang="fi-FI" dirty="0" smtClean="0">
              <a:sym typeface="Wingdings" panose="05000000000000000000" pitchFamily="2" charset="2"/>
            </a:endParaRPr>
          </a:p>
          <a:p>
            <a:endParaRPr lang="fi-FI" dirty="0" smtClean="0">
              <a:sym typeface="Wingdings" panose="05000000000000000000" pitchFamily="2" charset="2"/>
            </a:endParaRPr>
          </a:p>
          <a:p>
            <a:pPr lvl="1"/>
            <a:endParaRPr lang="fi-FI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96FC99-62BC-4FD6-91C5-E0F368A1B0C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57265C59-F197-43D7-B116-186ED066248B}" type="datetime1">
              <a:rPr lang="fi-FI" smtClean="0"/>
              <a:pPr>
                <a:defRPr/>
              </a:pPr>
              <a:t>20.3.2019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5637" y="5896630"/>
            <a:ext cx="7072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smtClean="0"/>
              <a:t>Salmivaara et al. </a:t>
            </a:r>
            <a:r>
              <a:rPr lang="en-US" sz="1400" dirty="0"/>
              <a:t>Towards dynamic forest trafficability prediction by fusion of open </a:t>
            </a:r>
            <a:r>
              <a:rPr lang="en-US" sz="1400" dirty="0" smtClean="0"/>
              <a:t>data,</a:t>
            </a:r>
          </a:p>
          <a:p>
            <a:r>
              <a:rPr lang="en-US" sz="1400" dirty="0" smtClean="0"/>
              <a:t>hydrologic </a:t>
            </a:r>
            <a:r>
              <a:rPr lang="en-US" sz="1400" dirty="0"/>
              <a:t>forecasts and harvester </a:t>
            </a:r>
            <a:r>
              <a:rPr lang="en-US" sz="1400" dirty="0" smtClean="0"/>
              <a:t>sensors (in prep.)</a:t>
            </a:r>
            <a:endParaRPr lang="fi-FI" sz="1400" dirty="0"/>
          </a:p>
        </p:txBody>
      </p:sp>
    </p:spTree>
    <p:extLst>
      <p:ext uri="{BB962C8B-B14F-4D97-AF65-F5344CB8AC3E}">
        <p14:creationId xmlns:p14="http://schemas.microsoft.com/office/powerpoint/2010/main" val="19698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20" y="525917"/>
            <a:ext cx="5881320" cy="4437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563" y="194294"/>
            <a:ext cx="7543800" cy="1038225"/>
          </a:xfrm>
        </p:spPr>
        <p:txBody>
          <a:bodyPr/>
          <a:lstStyle/>
          <a:p>
            <a:r>
              <a:rPr lang="fi-FI" dirty="0" smtClean="0"/>
              <a:t>Uransyvyysennuste Vihtiin eri ajanhetkille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6E948F04-9F99-4818-A695-679B8EF17C98}" type="datetime1">
              <a:rPr lang="fi-FI" smtClean="0"/>
              <a:pPr>
                <a:defRPr/>
              </a:pPr>
              <a:t>20.3.2019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5062043"/>
            <a:ext cx="813435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319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Aikataulu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911" y="990600"/>
            <a:ext cx="7543800" cy="4418013"/>
          </a:xfrm>
        </p:spPr>
        <p:txBody>
          <a:bodyPr/>
          <a:lstStyle/>
          <a:p>
            <a:r>
              <a:rPr lang="fi-FI" dirty="0" smtClean="0">
                <a:solidFill>
                  <a:schemeClr val="accent4"/>
                </a:solidFill>
              </a:rPr>
              <a:t>Demo nettiin (muutama alue eri puolilta Suomea?)</a:t>
            </a:r>
          </a:p>
          <a:p>
            <a:pPr lvl="1"/>
            <a:r>
              <a:rPr lang="fi-FI" dirty="0" smtClean="0">
                <a:solidFill>
                  <a:schemeClr val="accent4"/>
                </a:solidFill>
              </a:rPr>
              <a:t>Päivittyy 1 x vrk</a:t>
            </a:r>
          </a:p>
          <a:p>
            <a:pPr lvl="1"/>
            <a:r>
              <a:rPr lang="fi-FI" dirty="0" smtClean="0">
                <a:solidFill>
                  <a:schemeClr val="accent4"/>
                </a:solidFill>
              </a:rPr>
              <a:t>Kosteusennusteet (sääennusteiden pohjalta)</a:t>
            </a:r>
          </a:p>
          <a:p>
            <a:pPr lvl="1"/>
            <a:r>
              <a:rPr lang="fi-FI" dirty="0" smtClean="0">
                <a:solidFill>
                  <a:schemeClr val="accent4"/>
                </a:solidFill>
              </a:rPr>
              <a:t>Dynaaminen TWI</a:t>
            </a:r>
          </a:p>
          <a:p>
            <a:pPr lvl="1"/>
            <a:r>
              <a:rPr lang="fi-FI" dirty="0" smtClean="0">
                <a:solidFill>
                  <a:schemeClr val="accent4"/>
                </a:solidFill>
              </a:rPr>
              <a:t>Hydrologisen tilanteen mukaan valittava </a:t>
            </a:r>
            <a:r>
              <a:rPr lang="fi-FI" dirty="0" err="1" smtClean="0">
                <a:solidFill>
                  <a:schemeClr val="accent4"/>
                </a:solidFill>
              </a:rPr>
              <a:t>DTW-kartta</a:t>
            </a:r>
            <a:endParaRPr lang="fi-FI" dirty="0" smtClean="0">
              <a:solidFill>
                <a:schemeClr val="accent4"/>
              </a:solidFill>
            </a:endParaRPr>
          </a:p>
          <a:p>
            <a:r>
              <a:rPr lang="fi-FI" dirty="0" err="1" smtClean="0"/>
              <a:t>DTW-karttojen</a:t>
            </a:r>
            <a:r>
              <a:rPr lang="fi-FI" dirty="0"/>
              <a:t> </a:t>
            </a:r>
            <a:r>
              <a:rPr lang="fi-FI" dirty="0" smtClean="0"/>
              <a:t>laskenta ja ennusteet koko Suomelle</a:t>
            </a:r>
          </a:p>
          <a:p>
            <a:pPr lvl="1"/>
            <a:r>
              <a:rPr lang="fi-FI" dirty="0" smtClean="0"/>
              <a:t>Rasteriaineistoja, paikkatietoa</a:t>
            </a:r>
          </a:p>
          <a:p>
            <a:pPr lvl="1"/>
            <a:r>
              <a:rPr lang="fi-FI" dirty="0" smtClean="0"/>
              <a:t>Hydrologisen mallin perusteella kerrotaan mikä kartta ’todennäköisesti’ paras</a:t>
            </a:r>
          </a:p>
          <a:p>
            <a:pPr lvl="1"/>
            <a:r>
              <a:rPr lang="fi-FI" dirty="0" smtClean="0"/>
              <a:t>Luke + Syke + yritys –yhteistyö?</a:t>
            </a:r>
          </a:p>
          <a:p>
            <a:pPr lvl="1"/>
            <a:r>
              <a:rPr lang="fi-FI" dirty="0" err="1" smtClean="0"/>
              <a:t>Validointi</a:t>
            </a:r>
            <a:r>
              <a:rPr lang="fi-FI" dirty="0" smtClean="0"/>
              <a:t>?</a:t>
            </a:r>
          </a:p>
          <a:p>
            <a:r>
              <a:rPr lang="fi-FI" dirty="0" smtClean="0">
                <a:solidFill>
                  <a:schemeClr val="tx2"/>
                </a:solidFill>
              </a:rPr>
              <a:t>Koko Suomen kattava</a:t>
            </a:r>
            <a:r>
              <a:rPr lang="fi-FI" dirty="0">
                <a:solidFill>
                  <a:schemeClr val="tx2"/>
                </a:solidFill>
              </a:rPr>
              <a:t> </a:t>
            </a:r>
            <a:r>
              <a:rPr lang="fi-FI" b="1" dirty="0" smtClean="0">
                <a:solidFill>
                  <a:schemeClr val="tx2"/>
                </a:solidFill>
              </a:rPr>
              <a:t>kantavuusennuste</a:t>
            </a:r>
          </a:p>
          <a:p>
            <a:pPr lvl="1"/>
            <a:r>
              <a:rPr lang="fi-FI" dirty="0" smtClean="0">
                <a:solidFill>
                  <a:schemeClr val="tx2"/>
                </a:solidFill>
              </a:rPr>
              <a:t>Big data: uransyvyys &amp; kulkuvastus</a:t>
            </a:r>
          </a:p>
          <a:p>
            <a:pPr lvl="1"/>
            <a:r>
              <a:rPr lang="fi-FI" dirty="0" smtClean="0">
                <a:solidFill>
                  <a:schemeClr val="tx2"/>
                </a:solidFill>
              </a:rPr>
              <a:t>Päivittyvä maaperätieto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6E948F04-9F99-4818-A695-679B8EF17C98}" type="datetime1">
              <a:rPr lang="fi-FI" smtClean="0"/>
              <a:pPr>
                <a:defRPr/>
              </a:pPr>
              <a:t>20.3.2019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66898" y="1536700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2018</a:t>
            </a:r>
          </a:p>
          <a:p>
            <a:r>
              <a:rPr lang="fi-FI" dirty="0" smtClean="0"/>
              <a:t>Luke</a:t>
            </a:r>
            <a:endParaRPr lang="fi-FI" dirty="0"/>
          </a:p>
        </p:txBody>
      </p:sp>
      <p:sp>
        <p:nvSpPr>
          <p:cNvPr id="8" name="TextBox 7"/>
          <p:cNvSpPr txBox="1"/>
          <p:nvPr/>
        </p:nvSpPr>
        <p:spPr>
          <a:xfrm>
            <a:off x="7566898" y="3440767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2019-2020</a:t>
            </a:r>
          </a:p>
          <a:p>
            <a:r>
              <a:rPr lang="fi-FI" dirty="0" smtClean="0"/>
              <a:t>Rahoitus?</a:t>
            </a:r>
            <a:endParaRPr lang="fi-FI" dirty="0"/>
          </a:p>
        </p:txBody>
      </p:sp>
      <p:sp>
        <p:nvSpPr>
          <p:cNvPr id="9" name="TextBox 8"/>
          <p:cNvSpPr txBox="1"/>
          <p:nvPr/>
        </p:nvSpPr>
        <p:spPr>
          <a:xfrm>
            <a:off x="7566898" y="5048806"/>
            <a:ext cx="1204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2019 + 5v</a:t>
            </a:r>
          </a:p>
          <a:p>
            <a:r>
              <a:rPr lang="fi-FI" dirty="0" smtClean="0"/>
              <a:t>vaatii isot</a:t>
            </a:r>
          </a:p>
          <a:p>
            <a:r>
              <a:rPr lang="fi-FI" dirty="0" smtClean="0"/>
              <a:t>resurssit</a:t>
            </a:r>
          </a:p>
        </p:txBody>
      </p:sp>
    </p:spTree>
    <p:extLst>
      <p:ext uri="{BB962C8B-B14F-4D97-AF65-F5344CB8AC3E}">
        <p14:creationId xmlns:p14="http://schemas.microsoft.com/office/powerpoint/2010/main" val="113655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25" y="431800"/>
            <a:ext cx="7543800" cy="625475"/>
          </a:xfrm>
        </p:spPr>
        <p:txBody>
          <a:bodyPr/>
          <a:lstStyle/>
          <a:p>
            <a:r>
              <a:rPr lang="fi-FI" dirty="0" err="1" smtClean="0"/>
              <a:t>SpaFHy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6E948F04-9F99-4818-A695-679B8EF17C98}" type="datetime1">
              <a:rPr lang="fi-FI" smtClean="0"/>
              <a:pPr>
                <a:defRPr/>
              </a:pPr>
              <a:t>20.3.2019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20725" y="6083992"/>
            <a:ext cx="5471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smtClean="0"/>
              <a:t>Launiainen et al. 2019 </a:t>
            </a:r>
            <a:r>
              <a:rPr lang="fi-FI" sz="1400" dirty="0" err="1" smtClean="0"/>
              <a:t>Hydrol</a:t>
            </a:r>
            <a:r>
              <a:rPr lang="fi-FI" sz="1400" dirty="0" smtClean="0"/>
              <a:t>. Earth System Sciences </a:t>
            </a:r>
            <a:r>
              <a:rPr lang="fi-FI" sz="1400" dirty="0" err="1" smtClean="0"/>
              <a:t>Discussions</a:t>
            </a:r>
            <a:endParaRPr lang="fi-FI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11" y="1004214"/>
            <a:ext cx="54864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795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6E948F04-9F99-4818-A695-679B8EF17C98}" type="datetime1">
              <a:rPr lang="fi-FI" smtClean="0"/>
              <a:pPr>
                <a:defRPr/>
              </a:pPr>
              <a:t>20.3.2019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3" y="81680"/>
            <a:ext cx="6678940" cy="6611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66273" y="431800"/>
            <a:ext cx="5022561" cy="1038225"/>
          </a:xfrm>
        </p:spPr>
        <p:txBody>
          <a:bodyPr/>
          <a:lstStyle/>
          <a:p>
            <a:r>
              <a:rPr lang="fi-FI" dirty="0" smtClean="0"/>
              <a:t>Lähtödata 16x16m hila</a:t>
            </a:r>
            <a:br>
              <a:rPr lang="fi-FI" dirty="0" smtClean="0"/>
            </a:br>
            <a:r>
              <a:rPr lang="fi-FI" dirty="0" smtClean="0"/>
              <a:t>DEM, </a:t>
            </a:r>
            <a:r>
              <a:rPr lang="fi-FI" dirty="0" err="1" smtClean="0"/>
              <a:t>mVMI</a:t>
            </a:r>
            <a:r>
              <a:rPr lang="fi-FI" dirty="0" smtClean="0"/>
              <a:t>, maalaji, suomaski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3168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25" y="51790"/>
            <a:ext cx="7543800" cy="1038225"/>
          </a:xfrm>
        </p:spPr>
        <p:txBody>
          <a:bodyPr/>
          <a:lstStyle/>
          <a:p>
            <a:r>
              <a:rPr lang="fi-FI" sz="2400" dirty="0" smtClean="0"/>
              <a:t>Pintamaan kosteus (m3/m3): maalaji, puusto, topografia, säähistoria</a:t>
            </a:r>
            <a:endParaRPr lang="fi-FI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6E948F04-9F99-4818-A695-679B8EF17C98}" type="datetime1">
              <a:rPr lang="fi-FI" smtClean="0"/>
              <a:pPr>
                <a:defRPr/>
              </a:pPr>
              <a:t>20.3.2019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38" y="947510"/>
            <a:ext cx="8156125" cy="4536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690563" y="5381625"/>
            <a:ext cx="75438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kern="1200">
                <a:solidFill>
                  <a:schemeClr val="accent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i-FI" sz="2400" dirty="0" smtClean="0"/>
              <a:t>Dynaaminen kosteusindeksi: topografia + alueellinen kosteustilanne (puusto, säähistoria, (maalaji)</a:t>
            </a:r>
            <a:endParaRPr lang="fi-FI" sz="2400" dirty="0"/>
          </a:p>
        </p:txBody>
      </p:sp>
    </p:spTree>
    <p:extLst>
      <p:ext uri="{BB962C8B-B14F-4D97-AF65-F5344CB8AC3E}">
        <p14:creationId xmlns:p14="http://schemas.microsoft.com/office/powerpoint/2010/main" val="332262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657" y="2227242"/>
            <a:ext cx="587692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Swedish</a:t>
            </a:r>
            <a:r>
              <a:rPr lang="fi-FI" dirty="0" smtClean="0"/>
              <a:t> </a:t>
            </a:r>
            <a:r>
              <a:rPr lang="fi-FI" dirty="0" err="1" smtClean="0"/>
              <a:t>approach</a:t>
            </a:r>
            <a:endParaRPr lang="fi-FI" dirty="0"/>
          </a:p>
        </p:txBody>
      </p:sp>
      <p:sp>
        <p:nvSpPr>
          <p:cNvPr id="2" name="TextBox 1"/>
          <p:cNvSpPr txBox="1"/>
          <p:nvPr/>
        </p:nvSpPr>
        <p:spPr>
          <a:xfrm>
            <a:off x="5379522" y="6151418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smtClean="0"/>
              <a:t>Photo: Susanne Suvanto 2/2019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110277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491" y="212725"/>
            <a:ext cx="7543800" cy="1038225"/>
          </a:xfrm>
        </p:spPr>
        <p:txBody>
          <a:bodyPr/>
          <a:lstStyle/>
          <a:p>
            <a:r>
              <a:rPr lang="fi-FI" dirty="0" smtClean="0"/>
              <a:t>Säähistorian mukaan valittava </a:t>
            </a:r>
            <a:r>
              <a:rPr lang="fi-FI" dirty="0" err="1" smtClean="0"/>
              <a:t>DTW-kartta</a:t>
            </a:r>
            <a:r>
              <a:rPr lang="fi-FI" dirty="0" smtClean="0"/>
              <a:t>?</a:t>
            </a:r>
            <a:endParaRPr lang="fi-FI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96FC99-62BC-4FD6-91C5-E0F368A1B0C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57265C59-F197-43D7-B116-186ED066248B}" type="datetime1">
              <a:rPr lang="fi-FI" smtClean="0"/>
              <a:pPr>
                <a:defRPr/>
              </a:pPr>
              <a:t>20.3.2019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64"/>
          <a:stretch/>
        </p:blipFill>
        <p:spPr bwMode="auto">
          <a:xfrm>
            <a:off x="1111316" y="1091367"/>
            <a:ext cx="6921370" cy="494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6591" y="6034011"/>
            <a:ext cx="899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White, Barry, et al. "Using the cartographic depth-to-water index to locate small streams and associated wet areas across </a:t>
            </a:r>
            <a:r>
              <a:rPr lang="en-US" sz="1000" dirty="0" smtClean="0"/>
              <a:t>landscapes.</a:t>
            </a:r>
          </a:p>
          <a:p>
            <a:r>
              <a:rPr lang="en-US" sz="1000" i="1" dirty="0" smtClean="0"/>
              <a:t>Canadian </a:t>
            </a:r>
            <a:r>
              <a:rPr lang="en-US" sz="1000" i="1" dirty="0"/>
              <a:t>Water Resources Journal</a:t>
            </a:r>
            <a:r>
              <a:rPr lang="en-US" sz="1000" dirty="0"/>
              <a:t>, vol. 37, no. 4, 2012, p. 333+. </a:t>
            </a:r>
            <a:r>
              <a:rPr lang="en-US" sz="1000" i="1" dirty="0"/>
              <a:t>Academic OneFile</a:t>
            </a:r>
            <a:r>
              <a:rPr lang="en-US" sz="1000" dirty="0"/>
              <a:t>, Accessed 12 Feb. 2018.</a:t>
            </a:r>
            <a:endParaRPr lang="fi-FI" sz="1000" dirty="0"/>
          </a:p>
        </p:txBody>
      </p:sp>
    </p:spTree>
    <p:extLst>
      <p:ext uri="{BB962C8B-B14F-4D97-AF65-F5344CB8AC3E}">
        <p14:creationId xmlns:p14="http://schemas.microsoft.com/office/powerpoint/2010/main" val="28686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96FC99-62BC-4FD6-91C5-E0F368A1B0C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57265C59-F197-43D7-B116-186ED066248B}" type="datetime1">
              <a:rPr lang="fi-FI" smtClean="0"/>
              <a:pPr>
                <a:defRPr/>
              </a:pPr>
              <a:t>20.3.2019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9" y="480137"/>
            <a:ext cx="3013865" cy="33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115" y="480137"/>
            <a:ext cx="2964590" cy="3356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34" y="503713"/>
            <a:ext cx="2985642" cy="3356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62" y="3909944"/>
            <a:ext cx="2872348" cy="2509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115" y="3933003"/>
            <a:ext cx="2755075" cy="236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9979" y="106877"/>
            <a:ext cx="7314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Märkä kevät / syksy									Kuiva kes</a:t>
            </a:r>
            <a:r>
              <a:rPr lang="fi-FI" dirty="0"/>
              <a:t>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91684" y="419199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DTW (top)</a:t>
            </a:r>
          </a:p>
          <a:p>
            <a:r>
              <a:rPr lang="fi-FI" dirty="0" err="1" smtClean="0"/>
              <a:t>SpaFHy</a:t>
            </a:r>
            <a:r>
              <a:rPr lang="fi-FI" dirty="0" smtClean="0"/>
              <a:t> (</a:t>
            </a:r>
            <a:r>
              <a:rPr lang="fi-FI" dirty="0" err="1" smtClean="0"/>
              <a:t>bottom</a:t>
            </a:r>
            <a:r>
              <a:rPr lang="fi-FI" dirty="0" smtClean="0"/>
              <a:t>)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9075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uke_PP_EN_pieni">
  <a:themeElements>
    <a:clrScheme name="Luke 2">
      <a:dk1>
        <a:srgbClr val="54585A"/>
      </a:dk1>
      <a:lt1>
        <a:sysClr val="window" lastClr="FFFFFF"/>
      </a:lt1>
      <a:dk2>
        <a:srgbClr val="54585A"/>
      </a:dk2>
      <a:lt2>
        <a:srgbClr val="FFFFFF"/>
      </a:lt2>
      <a:accent1>
        <a:srgbClr val="FF8200"/>
      </a:accent1>
      <a:accent2>
        <a:srgbClr val="00B5E2"/>
      </a:accent2>
      <a:accent3>
        <a:srgbClr val="0033A0"/>
      </a:accent3>
      <a:accent4>
        <a:srgbClr val="78BE20"/>
      </a:accent4>
      <a:accent5>
        <a:srgbClr val="E10098"/>
      </a:accent5>
      <a:accent6>
        <a:srgbClr val="7F3F98"/>
      </a:accent6>
      <a:hlink>
        <a:srgbClr val="FF8200"/>
      </a:hlink>
      <a:folHlink>
        <a:srgbClr val="4C4C4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uke_PP_FI_basic_4_3">
  <a:themeElements>
    <a:clrScheme name="Luke 2">
      <a:dk1>
        <a:srgbClr val="54585A"/>
      </a:dk1>
      <a:lt1>
        <a:sysClr val="window" lastClr="FFFFFF"/>
      </a:lt1>
      <a:dk2>
        <a:srgbClr val="54585A"/>
      </a:dk2>
      <a:lt2>
        <a:srgbClr val="FFFFFF"/>
      </a:lt2>
      <a:accent1>
        <a:srgbClr val="FF8200"/>
      </a:accent1>
      <a:accent2>
        <a:srgbClr val="00B5E2"/>
      </a:accent2>
      <a:accent3>
        <a:srgbClr val="0033A0"/>
      </a:accent3>
      <a:accent4>
        <a:srgbClr val="78BE20"/>
      </a:accent4>
      <a:accent5>
        <a:srgbClr val="E10098"/>
      </a:accent5>
      <a:accent6>
        <a:srgbClr val="7F3F98"/>
      </a:accent6>
      <a:hlink>
        <a:srgbClr val="FF8200"/>
      </a:hlink>
      <a:folHlink>
        <a:srgbClr val="4C4C4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Luke_PP_EN_pieni</Template>
  <TotalTime>4025</TotalTime>
  <Words>1228</Words>
  <Application>Microsoft Office PowerPoint</Application>
  <PresentationFormat>On-screen Show (4:3)</PresentationFormat>
  <Paragraphs>260</Paragraphs>
  <Slides>31</Slides>
  <Notes>1</Notes>
  <HiddenSlides>4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Luke_PP_EN_pieni</vt:lpstr>
      <vt:lpstr>blank</vt:lpstr>
      <vt:lpstr>Luke_PP_FI_basic_4_3</vt:lpstr>
      <vt:lpstr> </vt:lpstr>
      <vt:lpstr>Vihdin demo: https://wetness.luke.fi</vt:lpstr>
      <vt:lpstr>Demo</vt:lpstr>
      <vt:lpstr>SpaFHy</vt:lpstr>
      <vt:lpstr>Lähtödata 16x16m hila DEM, mVMI, maalaji, suomaski</vt:lpstr>
      <vt:lpstr>Pintamaan kosteus (m3/m3): maalaji, puusto, topografia, säähistoria</vt:lpstr>
      <vt:lpstr>Swedish approach</vt:lpstr>
      <vt:lpstr>Säähistorian mukaan valittava DTW-kartta?</vt:lpstr>
      <vt:lpstr>PowerPoint Presentation</vt:lpstr>
      <vt:lpstr>PowerPoint Presentation</vt:lpstr>
      <vt:lpstr>PowerPoint Presentation</vt:lpstr>
      <vt:lpstr>Ennuste step 1: dynaaminen DTW </vt:lpstr>
      <vt:lpstr>”Alkukevät / sateinen syksy”</vt:lpstr>
      <vt:lpstr>PowerPoint Presentation</vt:lpstr>
      <vt:lpstr>PowerPoint Presentation</vt:lpstr>
      <vt:lpstr>Dynaamisten karttojen käytännön testaus</vt:lpstr>
      <vt:lpstr>Turvemaiden hydrologiaennusteet</vt:lpstr>
      <vt:lpstr>Sompa kohteet: testaus jatkuvan kasvatuksen koealoille</vt:lpstr>
      <vt:lpstr>PowerPoint Presentation</vt:lpstr>
      <vt:lpstr>Alustavia tuloksia – Kyyrä, Perho</vt:lpstr>
      <vt:lpstr>Alustavia tuloksia – Kyyrä, Perho</vt:lpstr>
      <vt:lpstr>Kommentteja &amp; ideoita / Samuli &amp; Kersti 7.3.</vt:lpstr>
      <vt:lpstr>PowerPoint Presentation</vt:lpstr>
      <vt:lpstr>Kantavuusennuste step 2: uransyvyys/ kulkuvastus</vt:lpstr>
      <vt:lpstr>Dynamic forest trafficability prediction by fusion of open data,  hydrologic forecasts and harvester-measured data</vt:lpstr>
      <vt:lpstr>PowerPoint Presentation</vt:lpstr>
      <vt:lpstr>PowerPoint Presentation</vt:lpstr>
      <vt:lpstr>GIS + kulkuvastus –pohjaiset uransyvyysmallit (Salmivaara et al. manuscript)</vt:lpstr>
      <vt:lpstr>PowerPoint Presentation</vt:lpstr>
      <vt:lpstr>Uransyvyysennuste Vihtiin eri ajanhetkille</vt:lpstr>
      <vt:lpstr>Aikataulu</vt:lpstr>
    </vt:vector>
  </TitlesOfParts>
  <Company>LUKE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Pääotsikko</dc:title>
  <dc:creator>Launiainen Samuli</dc:creator>
  <cp:lastModifiedBy>Samuli Launiainen</cp:lastModifiedBy>
  <cp:revision>245</cp:revision>
  <cp:lastPrinted>2019-03-20T09:40:05Z</cp:lastPrinted>
  <dcterms:created xsi:type="dcterms:W3CDTF">2016-10-06T09:45:51Z</dcterms:created>
  <dcterms:modified xsi:type="dcterms:W3CDTF">2019-03-20T09:44:16Z</dcterms:modified>
</cp:coreProperties>
</file>